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81" r:id="rId2"/>
    <p:sldId id="288" r:id="rId3"/>
    <p:sldId id="860" r:id="rId4"/>
    <p:sldId id="861" r:id="rId5"/>
    <p:sldId id="258" r:id="rId6"/>
    <p:sldId id="263" r:id="rId7"/>
    <p:sldId id="261" r:id="rId8"/>
    <p:sldId id="264" r:id="rId9"/>
    <p:sldId id="862" r:id="rId10"/>
    <p:sldId id="282" r:id="rId11"/>
    <p:sldId id="283" r:id="rId12"/>
    <p:sldId id="284" r:id="rId13"/>
    <p:sldId id="269" r:id="rId14"/>
    <p:sldId id="863" r:id="rId15"/>
    <p:sldId id="864" r:id="rId16"/>
    <p:sldId id="865" r:id="rId17"/>
    <p:sldId id="866" r:id="rId18"/>
    <p:sldId id="867" r:id="rId19"/>
    <p:sldId id="868" r:id="rId20"/>
    <p:sldId id="869" r:id="rId21"/>
    <p:sldId id="870" r:id="rId22"/>
    <p:sldId id="871" r:id="rId23"/>
    <p:sldId id="872" r:id="rId24"/>
    <p:sldId id="873" r:id="rId25"/>
    <p:sldId id="874" r:id="rId26"/>
    <p:sldId id="875" r:id="rId27"/>
    <p:sldId id="876" r:id="rId28"/>
    <p:sldId id="877" r:id="rId29"/>
    <p:sldId id="878" r:id="rId30"/>
    <p:sldId id="879" r:id="rId31"/>
    <p:sldId id="880" r:id="rId32"/>
    <p:sldId id="881" r:id="rId33"/>
    <p:sldId id="882" r:id="rId34"/>
    <p:sldId id="883" r:id="rId35"/>
    <p:sldId id="884" r:id="rId36"/>
    <p:sldId id="277" r:id="rId37"/>
    <p:sldId id="285" r:id="rId38"/>
    <p:sldId id="286" r:id="rId39"/>
    <p:sldId id="287" r:id="rId40"/>
    <p:sldId id="278" r:id="rId4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613"/>
    <a:srgbClr val="06508C"/>
    <a:srgbClr val="BF1153"/>
    <a:srgbClr val="8FB3CB"/>
    <a:srgbClr val="98C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33" autoAdjust="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Nouveau%20Feuille%20de%20calcul%20Microsoft%20Exce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Nouveau%20Feuille%20de%20calcul%20Microsoft%20Exce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Nouveau%20Feuille%20de%20calcul%20Microsoft%20Exce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fr-FR" sz="1600" b="1" i="0" u="none" strike="noStrike" kern="1200" baseline="0" noProof="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fr-FR" sz="1600" b="1" i="0" u="none" strike="noStrike" kern="1200" baseline="0" noProof="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INVESTISSEMENTS DES ENTREPRISES FRANÇAISES EN ALGÉRIE SUR LES 3 DERNIÈRES ANNÉES EN M €</a:t>
            </a:r>
          </a:p>
        </c:rich>
      </c:tx>
      <c:layout>
        <c:manualLayout>
          <c:xMode val="edge"/>
          <c:yMode val="edge"/>
          <c:x val="0.16731450648020801"/>
          <c:y val="6.0363801731757748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fr-FR" sz="1600" b="1" i="0" u="none" strike="noStrike" kern="1200" baseline="0" noProof="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r-FR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Feuil1!$F$8</c:f>
              <c:strCache>
                <c:ptCount val="1"/>
                <c:pt idx="0">
                  <c:v>Mnts en M €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E30613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Feuil1!$G$7:$I$7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Feuil1!$G$8:$I$8</c:f>
              <c:numCache>
                <c:formatCode>General</c:formatCode>
                <c:ptCount val="3"/>
                <c:pt idx="0">
                  <c:v>67</c:v>
                </c:pt>
                <c:pt idx="1">
                  <c:v>182</c:v>
                </c:pt>
                <c:pt idx="2">
                  <c:v>283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67-4657-AAB7-D05C58164A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63766672"/>
        <c:axId val="1163777552"/>
      </c:lineChart>
      <c:catAx>
        <c:axId val="1163766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6508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1163777552"/>
        <c:crosses val="autoZero"/>
        <c:auto val="1"/>
        <c:lblAlgn val="ctr"/>
        <c:lblOffset val="100"/>
        <c:noMultiLvlLbl val="0"/>
      </c:catAx>
      <c:valAx>
        <c:axId val="1163777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63766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RÉPARTITION DES INVESTISSEMENTS PAR SECTEUR D'ACTIVITÉ EN M €</a:t>
            </a:r>
          </a:p>
        </c:rich>
      </c:tx>
      <c:layout>
        <c:manualLayout>
          <c:xMode val="edge"/>
          <c:yMode val="edge"/>
          <c:x val="0.15154155730533683"/>
          <c:y val="4.16666666666666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1251-4BB2-8681-2B4D445330D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1251-4BB2-8681-2B4D445330D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1251-4BB2-8681-2B4D445330D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06508C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251-4BB2-8681-2B4D445330D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06508C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251-4BB2-8681-2B4D445330D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6508C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251-4BB2-8681-2B4D445330D7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Feuil1!$D$5:$D$7</c:f>
              <c:strCache>
                <c:ptCount val="3"/>
                <c:pt idx="0">
                  <c:v>Acti fin</c:v>
                </c:pt>
                <c:pt idx="1">
                  <c:v>Indus ma</c:v>
                </c:pt>
                <c:pt idx="2">
                  <c:v>Indus ext</c:v>
                </c:pt>
              </c:strCache>
            </c:strRef>
          </c:cat>
          <c:val>
            <c:numRef>
              <c:f>Feuil1!$E$5:$E$7</c:f>
              <c:numCache>
                <c:formatCode>General</c:formatCode>
                <c:ptCount val="3"/>
                <c:pt idx="0">
                  <c:v>965</c:v>
                </c:pt>
                <c:pt idx="1">
                  <c:v>766</c:v>
                </c:pt>
                <c:pt idx="2">
                  <c:v>603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251-4BB2-8681-2B4D445330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fr-FR" sz="1600" b="1" i="0" u="none" strike="noStrike" kern="1200" spc="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fr-FR" sz="1600" b="1" i="0" u="none" strike="noStrike" kern="1200" baseline="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RÉPARTITION DE L'INVESTISSEMENT DANS L'INDUSTRIE MANUFACTURIÈRE EN M €</a:t>
            </a:r>
          </a:p>
        </c:rich>
      </c:tx>
      <c:layout>
        <c:manualLayout>
          <c:xMode val="edge"/>
          <c:yMode val="edge"/>
          <c:x val="0.14008333333333334"/>
          <c:y val="2.10021289874691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fr-FR" sz="1600" b="1" i="0" u="none" strike="noStrike" kern="1200" spc="0" baseline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31385914260717412"/>
          <c:y val="0.36496342156763201"/>
          <c:w val="0.37783748906386699"/>
          <c:h val="0.5713482010766981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6C2-44B1-AAF7-5EA992910B5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6C2-44B1-AAF7-5EA992910B5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6C2-44B1-AAF7-5EA992910B5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6C2-44B1-AAF7-5EA992910B51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C2-44B1-AAF7-5EA992910B51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6C2-44B1-AAF7-5EA992910B51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6C2-44B1-AAF7-5EA992910B51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6C2-44B1-AAF7-5EA992910B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Feuil1!$D$11:$D$14</c:f>
              <c:strCache>
                <c:ptCount val="4"/>
                <c:pt idx="0">
                  <c:v>Indu auto</c:v>
                </c:pt>
                <c:pt idx="1">
                  <c:v>Pharma</c:v>
                </c:pt>
                <c:pt idx="2">
                  <c:v>Aliment</c:v>
                </c:pt>
                <c:pt idx="3">
                  <c:v>Chimique </c:v>
                </c:pt>
              </c:strCache>
            </c:strRef>
          </c:cat>
          <c:val>
            <c:numRef>
              <c:f>Feuil1!$E$11:$E$14</c:f>
              <c:numCache>
                <c:formatCode>General</c:formatCode>
                <c:ptCount val="4"/>
                <c:pt idx="0">
                  <c:v>291</c:v>
                </c:pt>
                <c:pt idx="1">
                  <c:v>146</c:v>
                </c:pt>
                <c:pt idx="2">
                  <c:v>143</c:v>
                </c:pt>
                <c:pt idx="3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6C2-44B1-AAF7-5EA992910B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208092738407699"/>
          <c:y val="0.92071646695902076"/>
          <c:w val="0.56250481189851265"/>
          <c:h val="7.08826814459916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520D76-862A-4B1E-A993-3EED00EC59ED}" type="doc">
      <dgm:prSet loTypeId="urn:microsoft.com/office/officeart/2005/8/layout/process5" loCatId="process" qsTypeId="urn:microsoft.com/office/officeart/2005/8/quickstyle/simple1" qsCatId="simple" csTypeId="urn:microsoft.com/office/officeart/2005/8/colors/colorful5" csCatId="colorful" phldr="1"/>
      <dgm:spPr/>
    </dgm:pt>
    <dgm:pt modelId="{B1282EAD-9F41-431E-A09B-8E9E94DB6F4D}">
      <dgm:prSet phldrT="[Text]"/>
      <dgm:spPr/>
      <dgm:t>
        <a:bodyPr/>
        <a:lstStyle/>
        <a:p>
          <a:r>
            <a:rPr lang="fr-FR" dirty="0"/>
            <a:t>Demande de pré-soumission</a:t>
          </a:r>
        </a:p>
      </dgm:t>
    </dgm:pt>
    <dgm:pt modelId="{97C1187A-D957-41A6-8724-5474A54E16BF}" type="parTrans" cxnId="{E9A042B1-E898-4EAB-BB5C-EB66ABC546F5}">
      <dgm:prSet/>
      <dgm:spPr/>
      <dgm:t>
        <a:bodyPr/>
        <a:lstStyle/>
        <a:p>
          <a:endParaRPr lang="fr-FR"/>
        </a:p>
      </dgm:t>
    </dgm:pt>
    <dgm:pt modelId="{F003C2BB-1B01-4CA6-959F-123AE011213E}" type="sibTrans" cxnId="{E9A042B1-E898-4EAB-BB5C-EB66ABC546F5}">
      <dgm:prSet/>
      <dgm:spPr/>
      <dgm:t>
        <a:bodyPr/>
        <a:lstStyle/>
        <a:p>
          <a:endParaRPr lang="fr-FR"/>
        </a:p>
      </dgm:t>
    </dgm:pt>
    <dgm:pt modelId="{942332EB-5A6A-45ED-889B-B0A7568C278E}">
      <dgm:prSet phldrT="[Text]"/>
      <dgm:spPr/>
      <dgm:t>
        <a:bodyPr/>
        <a:lstStyle/>
        <a:p>
          <a:r>
            <a:rPr lang="fr-FR" dirty="0"/>
            <a:t>Avis de commission positif</a:t>
          </a:r>
        </a:p>
      </dgm:t>
    </dgm:pt>
    <dgm:pt modelId="{DE849507-6542-431A-9C36-316720F9ED72}" type="parTrans" cxnId="{293859C3-18E0-41BF-96A7-0F70DD71E32D}">
      <dgm:prSet/>
      <dgm:spPr/>
      <dgm:t>
        <a:bodyPr/>
        <a:lstStyle/>
        <a:p>
          <a:endParaRPr lang="fr-FR"/>
        </a:p>
      </dgm:t>
    </dgm:pt>
    <dgm:pt modelId="{FBDE6477-7112-43E3-80B2-A2B9102C4D82}" type="sibTrans" cxnId="{293859C3-18E0-41BF-96A7-0F70DD71E32D}">
      <dgm:prSet/>
      <dgm:spPr/>
      <dgm:t>
        <a:bodyPr/>
        <a:lstStyle/>
        <a:p>
          <a:endParaRPr lang="fr-FR"/>
        </a:p>
      </dgm:t>
    </dgm:pt>
    <dgm:pt modelId="{D32223F5-8863-456F-9471-9A5AE0312BF4}">
      <dgm:prSet phldrT="[Text]"/>
      <dgm:spPr/>
      <dgm:t>
        <a:bodyPr/>
        <a:lstStyle/>
        <a:p>
          <a:r>
            <a:rPr lang="fr-FR" dirty="0"/>
            <a:t>Dépôt du dossier d’enregistrement</a:t>
          </a:r>
        </a:p>
      </dgm:t>
    </dgm:pt>
    <dgm:pt modelId="{490F8861-4E7C-4C24-B2B7-548DDBEDC12C}" type="parTrans" cxnId="{3C4C63EA-A266-4A26-8D1F-882CF2F4ABF3}">
      <dgm:prSet/>
      <dgm:spPr/>
      <dgm:t>
        <a:bodyPr/>
        <a:lstStyle/>
        <a:p>
          <a:endParaRPr lang="fr-FR"/>
        </a:p>
      </dgm:t>
    </dgm:pt>
    <dgm:pt modelId="{795BD7BA-783C-4A7B-A07E-2ADE9D47F0A9}" type="sibTrans" cxnId="{3C4C63EA-A266-4A26-8D1F-882CF2F4ABF3}">
      <dgm:prSet/>
      <dgm:spPr/>
      <dgm:t>
        <a:bodyPr/>
        <a:lstStyle/>
        <a:p>
          <a:endParaRPr lang="fr-FR"/>
        </a:p>
      </dgm:t>
    </dgm:pt>
    <dgm:pt modelId="{A174B451-E4B8-4B46-BF0F-F17996AC6CB1}">
      <dgm:prSet phldrT="[Text]"/>
      <dgm:spPr/>
      <dgm:t>
        <a:bodyPr/>
        <a:lstStyle/>
        <a:p>
          <a:r>
            <a:rPr lang="fr-FR" dirty="0"/>
            <a:t>Traitement de la recevabilité du dossier</a:t>
          </a:r>
        </a:p>
      </dgm:t>
    </dgm:pt>
    <dgm:pt modelId="{A2858E19-F9B9-458C-9E6F-D0C5E06E3389}" type="parTrans" cxnId="{3F5B2242-A4A9-42EA-A6D2-CA1DB55FF67F}">
      <dgm:prSet/>
      <dgm:spPr/>
      <dgm:t>
        <a:bodyPr/>
        <a:lstStyle/>
        <a:p>
          <a:endParaRPr lang="fr-FR"/>
        </a:p>
      </dgm:t>
    </dgm:pt>
    <dgm:pt modelId="{1DEF51D4-F1CF-4B23-8269-5DD6A87E34A6}" type="sibTrans" cxnId="{3F5B2242-A4A9-42EA-A6D2-CA1DB55FF67F}">
      <dgm:prSet/>
      <dgm:spPr/>
      <dgm:t>
        <a:bodyPr/>
        <a:lstStyle/>
        <a:p>
          <a:endParaRPr lang="fr-FR"/>
        </a:p>
      </dgm:t>
    </dgm:pt>
    <dgm:pt modelId="{3C4203ED-468E-4A04-8538-72078C20531C}">
      <dgm:prSet phldrT="[Text]"/>
      <dgm:spPr/>
      <dgm:t>
        <a:bodyPr/>
        <a:lstStyle/>
        <a:p>
          <a:r>
            <a:rPr lang="fr-FR" dirty="0"/>
            <a:t>Rapport de la commission</a:t>
          </a:r>
        </a:p>
      </dgm:t>
    </dgm:pt>
    <dgm:pt modelId="{F8BF36F0-B870-4D72-B82E-ED1C8942EE7F}" type="parTrans" cxnId="{71B960AB-8C74-47AD-99D5-EF8812FFDD41}">
      <dgm:prSet/>
      <dgm:spPr/>
      <dgm:t>
        <a:bodyPr/>
        <a:lstStyle/>
        <a:p>
          <a:endParaRPr lang="fr-FR"/>
        </a:p>
      </dgm:t>
    </dgm:pt>
    <dgm:pt modelId="{77B3C385-DFC7-447A-8D38-026D83D9436E}" type="sibTrans" cxnId="{71B960AB-8C74-47AD-99D5-EF8812FFDD41}">
      <dgm:prSet/>
      <dgm:spPr/>
      <dgm:t>
        <a:bodyPr/>
        <a:lstStyle/>
        <a:p>
          <a:endParaRPr lang="fr-FR"/>
        </a:p>
      </dgm:t>
    </dgm:pt>
    <dgm:pt modelId="{BE2713EA-6401-496E-AB3D-B52655104A98}">
      <dgm:prSet phldrT="[Text]"/>
      <dgm:spPr/>
      <dgm:t>
        <a:bodyPr/>
        <a:lstStyle/>
        <a:p>
          <a:r>
            <a:rPr lang="fr-FR" dirty="0"/>
            <a:t>Obtention de la DE</a:t>
          </a:r>
        </a:p>
      </dgm:t>
    </dgm:pt>
    <dgm:pt modelId="{64CF34D0-9CA7-4A58-B5EF-E3F196E5B665}" type="parTrans" cxnId="{600858E5-8458-4427-A42F-8692D7F3D026}">
      <dgm:prSet/>
      <dgm:spPr/>
      <dgm:t>
        <a:bodyPr/>
        <a:lstStyle/>
        <a:p>
          <a:endParaRPr lang="fr-FR"/>
        </a:p>
      </dgm:t>
    </dgm:pt>
    <dgm:pt modelId="{C1C290DE-0FFA-4146-BD54-DCC7C5F68AF2}" type="sibTrans" cxnId="{600858E5-8458-4427-A42F-8692D7F3D026}">
      <dgm:prSet/>
      <dgm:spPr/>
      <dgm:t>
        <a:bodyPr/>
        <a:lstStyle/>
        <a:p>
          <a:endParaRPr lang="fr-FR"/>
        </a:p>
      </dgm:t>
    </dgm:pt>
    <dgm:pt modelId="{24DC70A2-0739-43EC-BAF1-90647F05DB6A}" type="pres">
      <dgm:prSet presAssocID="{03520D76-862A-4B1E-A993-3EED00EC59ED}" presName="diagram" presStyleCnt="0">
        <dgm:presLayoutVars>
          <dgm:dir/>
          <dgm:resizeHandles val="exact"/>
        </dgm:presLayoutVars>
      </dgm:prSet>
      <dgm:spPr/>
    </dgm:pt>
    <dgm:pt modelId="{49876792-A0A6-442C-A4DE-336CEFC998C8}" type="pres">
      <dgm:prSet presAssocID="{B1282EAD-9F41-431E-A09B-8E9E94DB6F4D}" presName="node" presStyleLbl="node1" presStyleIdx="0" presStyleCnt="6">
        <dgm:presLayoutVars>
          <dgm:bulletEnabled val="1"/>
        </dgm:presLayoutVars>
      </dgm:prSet>
      <dgm:spPr/>
    </dgm:pt>
    <dgm:pt modelId="{803ED13B-0F28-4889-8A9C-9CBDD042E78B}" type="pres">
      <dgm:prSet presAssocID="{F003C2BB-1B01-4CA6-959F-123AE011213E}" presName="sibTrans" presStyleLbl="sibTrans2D1" presStyleIdx="0" presStyleCnt="5"/>
      <dgm:spPr/>
    </dgm:pt>
    <dgm:pt modelId="{CC01CE15-8222-4EC5-B3E7-5C8074147364}" type="pres">
      <dgm:prSet presAssocID="{F003C2BB-1B01-4CA6-959F-123AE011213E}" presName="connectorText" presStyleLbl="sibTrans2D1" presStyleIdx="0" presStyleCnt="5"/>
      <dgm:spPr/>
    </dgm:pt>
    <dgm:pt modelId="{B00778CA-4D35-4E70-9799-02061F0878E0}" type="pres">
      <dgm:prSet presAssocID="{942332EB-5A6A-45ED-889B-B0A7568C278E}" presName="node" presStyleLbl="node1" presStyleIdx="1" presStyleCnt="6">
        <dgm:presLayoutVars>
          <dgm:bulletEnabled val="1"/>
        </dgm:presLayoutVars>
      </dgm:prSet>
      <dgm:spPr/>
    </dgm:pt>
    <dgm:pt modelId="{92C54E7C-B852-4EBA-8897-D101C86A4286}" type="pres">
      <dgm:prSet presAssocID="{FBDE6477-7112-43E3-80B2-A2B9102C4D82}" presName="sibTrans" presStyleLbl="sibTrans2D1" presStyleIdx="1" presStyleCnt="5"/>
      <dgm:spPr/>
    </dgm:pt>
    <dgm:pt modelId="{FE3EA780-A0C8-4920-B497-ADED582AF4A9}" type="pres">
      <dgm:prSet presAssocID="{FBDE6477-7112-43E3-80B2-A2B9102C4D82}" presName="connectorText" presStyleLbl="sibTrans2D1" presStyleIdx="1" presStyleCnt="5"/>
      <dgm:spPr/>
    </dgm:pt>
    <dgm:pt modelId="{96CA3C85-A34E-40C2-A7B0-042E4EFB5C21}" type="pres">
      <dgm:prSet presAssocID="{D32223F5-8863-456F-9471-9A5AE0312BF4}" presName="node" presStyleLbl="node1" presStyleIdx="2" presStyleCnt="6">
        <dgm:presLayoutVars>
          <dgm:bulletEnabled val="1"/>
        </dgm:presLayoutVars>
      </dgm:prSet>
      <dgm:spPr/>
    </dgm:pt>
    <dgm:pt modelId="{6ECD1654-FAF1-435F-8856-0D386D253914}" type="pres">
      <dgm:prSet presAssocID="{795BD7BA-783C-4A7B-A07E-2ADE9D47F0A9}" presName="sibTrans" presStyleLbl="sibTrans2D1" presStyleIdx="2" presStyleCnt="5"/>
      <dgm:spPr/>
    </dgm:pt>
    <dgm:pt modelId="{9803AC42-873D-45ED-BA29-04BF31A4E80A}" type="pres">
      <dgm:prSet presAssocID="{795BD7BA-783C-4A7B-A07E-2ADE9D47F0A9}" presName="connectorText" presStyleLbl="sibTrans2D1" presStyleIdx="2" presStyleCnt="5"/>
      <dgm:spPr/>
    </dgm:pt>
    <dgm:pt modelId="{C89F13B4-4388-462D-9878-9F18097BAACC}" type="pres">
      <dgm:prSet presAssocID="{A174B451-E4B8-4B46-BF0F-F17996AC6CB1}" presName="node" presStyleLbl="node1" presStyleIdx="3" presStyleCnt="6">
        <dgm:presLayoutVars>
          <dgm:bulletEnabled val="1"/>
        </dgm:presLayoutVars>
      </dgm:prSet>
      <dgm:spPr/>
    </dgm:pt>
    <dgm:pt modelId="{3ABA0180-77EE-49BB-82AC-B9A8B00F352F}" type="pres">
      <dgm:prSet presAssocID="{1DEF51D4-F1CF-4B23-8269-5DD6A87E34A6}" presName="sibTrans" presStyleLbl="sibTrans2D1" presStyleIdx="3" presStyleCnt="5"/>
      <dgm:spPr/>
    </dgm:pt>
    <dgm:pt modelId="{D73FF596-4973-493C-8300-77BCA1A8002C}" type="pres">
      <dgm:prSet presAssocID="{1DEF51D4-F1CF-4B23-8269-5DD6A87E34A6}" presName="connectorText" presStyleLbl="sibTrans2D1" presStyleIdx="3" presStyleCnt="5"/>
      <dgm:spPr/>
    </dgm:pt>
    <dgm:pt modelId="{3E969FDF-C822-435C-A2C3-7E8B16847B72}" type="pres">
      <dgm:prSet presAssocID="{3C4203ED-468E-4A04-8538-72078C20531C}" presName="node" presStyleLbl="node1" presStyleIdx="4" presStyleCnt="6">
        <dgm:presLayoutVars>
          <dgm:bulletEnabled val="1"/>
        </dgm:presLayoutVars>
      </dgm:prSet>
      <dgm:spPr/>
    </dgm:pt>
    <dgm:pt modelId="{77A61F60-8BB4-4EC6-A4CD-DFD58E7097B2}" type="pres">
      <dgm:prSet presAssocID="{77B3C385-DFC7-447A-8D38-026D83D9436E}" presName="sibTrans" presStyleLbl="sibTrans2D1" presStyleIdx="4" presStyleCnt="5"/>
      <dgm:spPr/>
    </dgm:pt>
    <dgm:pt modelId="{8E91CAAC-1A0D-41E4-BCB3-CB3E7EE7CA0E}" type="pres">
      <dgm:prSet presAssocID="{77B3C385-DFC7-447A-8D38-026D83D9436E}" presName="connectorText" presStyleLbl="sibTrans2D1" presStyleIdx="4" presStyleCnt="5"/>
      <dgm:spPr/>
    </dgm:pt>
    <dgm:pt modelId="{CA878CE1-6EAE-4A70-AC71-6A33BA910A10}" type="pres">
      <dgm:prSet presAssocID="{BE2713EA-6401-496E-AB3D-B52655104A98}" presName="node" presStyleLbl="node1" presStyleIdx="5" presStyleCnt="6">
        <dgm:presLayoutVars>
          <dgm:bulletEnabled val="1"/>
        </dgm:presLayoutVars>
      </dgm:prSet>
      <dgm:spPr/>
    </dgm:pt>
  </dgm:ptLst>
  <dgm:cxnLst>
    <dgm:cxn modelId="{AEC99C16-6E9A-415B-85DC-7CB3DB318C86}" type="presOf" srcId="{B1282EAD-9F41-431E-A09B-8E9E94DB6F4D}" destId="{49876792-A0A6-442C-A4DE-336CEFC998C8}" srcOrd="0" destOrd="0" presId="urn:microsoft.com/office/officeart/2005/8/layout/process5"/>
    <dgm:cxn modelId="{D4F7711E-EF04-4C97-BE94-75C70BFE5744}" type="presOf" srcId="{942332EB-5A6A-45ED-889B-B0A7568C278E}" destId="{B00778CA-4D35-4E70-9799-02061F0878E0}" srcOrd="0" destOrd="0" presId="urn:microsoft.com/office/officeart/2005/8/layout/process5"/>
    <dgm:cxn modelId="{64FB1F22-E2E2-407B-B0D1-8BCD330E89D8}" type="presOf" srcId="{F003C2BB-1B01-4CA6-959F-123AE011213E}" destId="{CC01CE15-8222-4EC5-B3E7-5C8074147364}" srcOrd="1" destOrd="0" presId="urn:microsoft.com/office/officeart/2005/8/layout/process5"/>
    <dgm:cxn modelId="{8B83952E-EEE1-45A9-AC00-D4FF737E8953}" type="presOf" srcId="{FBDE6477-7112-43E3-80B2-A2B9102C4D82}" destId="{FE3EA780-A0C8-4920-B497-ADED582AF4A9}" srcOrd="1" destOrd="0" presId="urn:microsoft.com/office/officeart/2005/8/layout/process5"/>
    <dgm:cxn modelId="{FA9C753D-CD69-4F39-AF72-37FAB4EC9DAF}" type="presOf" srcId="{F003C2BB-1B01-4CA6-959F-123AE011213E}" destId="{803ED13B-0F28-4889-8A9C-9CBDD042E78B}" srcOrd="0" destOrd="0" presId="urn:microsoft.com/office/officeart/2005/8/layout/process5"/>
    <dgm:cxn modelId="{16EF2F61-DFA8-4497-8EE9-A11FE6F0A38A}" type="presOf" srcId="{77B3C385-DFC7-447A-8D38-026D83D9436E}" destId="{8E91CAAC-1A0D-41E4-BCB3-CB3E7EE7CA0E}" srcOrd="1" destOrd="0" presId="urn:microsoft.com/office/officeart/2005/8/layout/process5"/>
    <dgm:cxn modelId="{3F5B2242-A4A9-42EA-A6D2-CA1DB55FF67F}" srcId="{03520D76-862A-4B1E-A993-3EED00EC59ED}" destId="{A174B451-E4B8-4B46-BF0F-F17996AC6CB1}" srcOrd="3" destOrd="0" parTransId="{A2858E19-F9B9-458C-9E6F-D0C5E06E3389}" sibTransId="{1DEF51D4-F1CF-4B23-8269-5DD6A87E34A6}"/>
    <dgm:cxn modelId="{9277A343-F91E-44A1-8D09-16AF54117AE7}" type="presOf" srcId="{1DEF51D4-F1CF-4B23-8269-5DD6A87E34A6}" destId="{D73FF596-4973-493C-8300-77BCA1A8002C}" srcOrd="1" destOrd="0" presId="urn:microsoft.com/office/officeart/2005/8/layout/process5"/>
    <dgm:cxn modelId="{273C2A70-9396-4C34-A432-5A01EB9C7E34}" type="presOf" srcId="{795BD7BA-783C-4A7B-A07E-2ADE9D47F0A9}" destId="{6ECD1654-FAF1-435F-8856-0D386D253914}" srcOrd="0" destOrd="0" presId="urn:microsoft.com/office/officeart/2005/8/layout/process5"/>
    <dgm:cxn modelId="{261A978B-C9FC-423E-B6A9-B9AB8CA206D0}" type="presOf" srcId="{03520D76-862A-4B1E-A993-3EED00EC59ED}" destId="{24DC70A2-0739-43EC-BAF1-90647F05DB6A}" srcOrd="0" destOrd="0" presId="urn:microsoft.com/office/officeart/2005/8/layout/process5"/>
    <dgm:cxn modelId="{AFFFD692-78AE-406A-8F25-C7738C93B5EB}" type="presOf" srcId="{77B3C385-DFC7-447A-8D38-026D83D9436E}" destId="{77A61F60-8BB4-4EC6-A4CD-DFD58E7097B2}" srcOrd="0" destOrd="0" presId="urn:microsoft.com/office/officeart/2005/8/layout/process5"/>
    <dgm:cxn modelId="{5170E192-0E29-45DF-BD66-DD4F6B0E4B79}" type="presOf" srcId="{3C4203ED-468E-4A04-8538-72078C20531C}" destId="{3E969FDF-C822-435C-A2C3-7E8B16847B72}" srcOrd="0" destOrd="0" presId="urn:microsoft.com/office/officeart/2005/8/layout/process5"/>
    <dgm:cxn modelId="{35870D9D-FA8A-4D4A-8EB9-EB1381205D89}" type="presOf" srcId="{1DEF51D4-F1CF-4B23-8269-5DD6A87E34A6}" destId="{3ABA0180-77EE-49BB-82AC-B9A8B00F352F}" srcOrd="0" destOrd="0" presId="urn:microsoft.com/office/officeart/2005/8/layout/process5"/>
    <dgm:cxn modelId="{71B960AB-8C74-47AD-99D5-EF8812FFDD41}" srcId="{03520D76-862A-4B1E-A993-3EED00EC59ED}" destId="{3C4203ED-468E-4A04-8538-72078C20531C}" srcOrd="4" destOrd="0" parTransId="{F8BF36F0-B870-4D72-B82E-ED1C8942EE7F}" sibTransId="{77B3C385-DFC7-447A-8D38-026D83D9436E}"/>
    <dgm:cxn modelId="{E9A042B1-E898-4EAB-BB5C-EB66ABC546F5}" srcId="{03520D76-862A-4B1E-A993-3EED00EC59ED}" destId="{B1282EAD-9F41-431E-A09B-8E9E94DB6F4D}" srcOrd="0" destOrd="0" parTransId="{97C1187A-D957-41A6-8724-5474A54E16BF}" sibTransId="{F003C2BB-1B01-4CA6-959F-123AE011213E}"/>
    <dgm:cxn modelId="{9473A8B2-F72F-42EA-ABFF-802E89C2277D}" type="presOf" srcId="{D32223F5-8863-456F-9471-9A5AE0312BF4}" destId="{96CA3C85-A34E-40C2-A7B0-042E4EFB5C21}" srcOrd="0" destOrd="0" presId="urn:microsoft.com/office/officeart/2005/8/layout/process5"/>
    <dgm:cxn modelId="{532441B4-8924-44BB-846E-2D9ED5A02477}" type="presOf" srcId="{795BD7BA-783C-4A7B-A07E-2ADE9D47F0A9}" destId="{9803AC42-873D-45ED-BA29-04BF31A4E80A}" srcOrd="1" destOrd="0" presId="urn:microsoft.com/office/officeart/2005/8/layout/process5"/>
    <dgm:cxn modelId="{293859C3-18E0-41BF-96A7-0F70DD71E32D}" srcId="{03520D76-862A-4B1E-A993-3EED00EC59ED}" destId="{942332EB-5A6A-45ED-889B-B0A7568C278E}" srcOrd="1" destOrd="0" parTransId="{DE849507-6542-431A-9C36-316720F9ED72}" sibTransId="{FBDE6477-7112-43E3-80B2-A2B9102C4D82}"/>
    <dgm:cxn modelId="{600858E5-8458-4427-A42F-8692D7F3D026}" srcId="{03520D76-862A-4B1E-A993-3EED00EC59ED}" destId="{BE2713EA-6401-496E-AB3D-B52655104A98}" srcOrd="5" destOrd="0" parTransId="{64CF34D0-9CA7-4A58-B5EF-E3F196E5B665}" sibTransId="{C1C290DE-0FFA-4146-BD54-DCC7C5F68AF2}"/>
    <dgm:cxn modelId="{3C4C63EA-A266-4A26-8D1F-882CF2F4ABF3}" srcId="{03520D76-862A-4B1E-A993-3EED00EC59ED}" destId="{D32223F5-8863-456F-9471-9A5AE0312BF4}" srcOrd="2" destOrd="0" parTransId="{490F8861-4E7C-4C24-B2B7-548DDBEDC12C}" sibTransId="{795BD7BA-783C-4A7B-A07E-2ADE9D47F0A9}"/>
    <dgm:cxn modelId="{DD0E89F1-14E8-423A-8DDC-60EBB28CCCA4}" type="presOf" srcId="{BE2713EA-6401-496E-AB3D-B52655104A98}" destId="{CA878CE1-6EAE-4A70-AC71-6A33BA910A10}" srcOrd="0" destOrd="0" presId="urn:microsoft.com/office/officeart/2005/8/layout/process5"/>
    <dgm:cxn modelId="{FD63C6FB-7D4E-4260-ACBA-24BC1B1A331E}" type="presOf" srcId="{A174B451-E4B8-4B46-BF0F-F17996AC6CB1}" destId="{C89F13B4-4388-462D-9878-9F18097BAACC}" srcOrd="0" destOrd="0" presId="urn:microsoft.com/office/officeart/2005/8/layout/process5"/>
    <dgm:cxn modelId="{B608C2FE-CF13-4F46-BF30-396DB0F8C060}" type="presOf" srcId="{FBDE6477-7112-43E3-80B2-A2B9102C4D82}" destId="{92C54E7C-B852-4EBA-8897-D101C86A4286}" srcOrd="0" destOrd="0" presId="urn:microsoft.com/office/officeart/2005/8/layout/process5"/>
    <dgm:cxn modelId="{919C9193-2E6D-4C3E-AB1C-7F4C120F8D54}" type="presParOf" srcId="{24DC70A2-0739-43EC-BAF1-90647F05DB6A}" destId="{49876792-A0A6-442C-A4DE-336CEFC998C8}" srcOrd="0" destOrd="0" presId="urn:microsoft.com/office/officeart/2005/8/layout/process5"/>
    <dgm:cxn modelId="{9686ACF3-C966-43E0-AF92-347CE572B2A0}" type="presParOf" srcId="{24DC70A2-0739-43EC-BAF1-90647F05DB6A}" destId="{803ED13B-0F28-4889-8A9C-9CBDD042E78B}" srcOrd="1" destOrd="0" presId="urn:microsoft.com/office/officeart/2005/8/layout/process5"/>
    <dgm:cxn modelId="{B483E512-83D0-487A-8DC6-37E4DF89F9DC}" type="presParOf" srcId="{803ED13B-0F28-4889-8A9C-9CBDD042E78B}" destId="{CC01CE15-8222-4EC5-B3E7-5C8074147364}" srcOrd="0" destOrd="0" presId="urn:microsoft.com/office/officeart/2005/8/layout/process5"/>
    <dgm:cxn modelId="{C806E841-372B-4EFF-A631-AF401ACF7AC5}" type="presParOf" srcId="{24DC70A2-0739-43EC-BAF1-90647F05DB6A}" destId="{B00778CA-4D35-4E70-9799-02061F0878E0}" srcOrd="2" destOrd="0" presId="urn:microsoft.com/office/officeart/2005/8/layout/process5"/>
    <dgm:cxn modelId="{59D47EC3-D41D-4F98-AC60-AA72687AE030}" type="presParOf" srcId="{24DC70A2-0739-43EC-BAF1-90647F05DB6A}" destId="{92C54E7C-B852-4EBA-8897-D101C86A4286}" srcOrd="3" destOrd="0" presId="urn:microsoft.com/office/officeart/2005/8/layout/process5"/>
    <dgm:cxn modelId="{5CF27247-8050-486C-837E-C427BFD8CCB8}" type="presParOf" srcId="{92C54E7C-B852-4EBA-8897-D101C86A4286}" destId="{FE3EA780-A0C8-4920-B497-ADED582AF4A9}" srcOrd="0" destOrd="0" presId="urn:microsoft.com/office/officeart/2005/8/layout/process5"/>
    <dgm:cxn modelId="{138D5BC1-C9A4-4DE0-BE20-BE223DE1743B}" type="presParOf" srcId="{24DC70A2-0739-43EC-BAF1-90647F05DB6A}" destId="{96CA3C85-A34E-40C2-A7B0-042E4EFB5C21}" srcOrd="4" destOrd="0" presId="urn:microsoft.com/office/officeart/2005/8/layout/process5"/>
    <dgm:cxn modelId="{7FD02807-CCB6-404A-A111-5ACED49B0ABA}" type="presParOf" srcId="{24DC70A2-0739-43EC-BAF1-90647F05DB6A}" destId="{6ECD1654-FAF1-435F-8856-0D386D253914}" srcOrd="5" destOrd="0" presId="urn:microsoft.com/office/officeart/2005/8/layout/process5"/>
    <dgm:cxn modelId="{2E4A2CFC-5F77-4E27-967D-C96A56221487}" type="presParOf" srcId="{6ECD1654-FAF1-435F-8856-0D386D253914}" destId="{9803AC42-873D-45ED-BA29-04BF31A4E80A}" srcOrd="0" destOrd="0" presId="urn:microsoft.com/office/officeart/2005/8/layout/process5"/>
    <dgm:cxn modelId="{E4FBD70E-6E5C-4B96-A5BE-DC6CA098D6AA}" type="presParOf" srcId="{24DC70A2-0739-43EC-BAF1-90647F05DB6A}" destId="{C89F13B4-4388-462D-9878-9F18097BAACC}" srcOrd="6" destOrd="0" presId="urn:microsoft.com/office/officeart/2005/8/layout/process5"/>
    <dgm:cxn modelId="{C4D58BD7-1D91-43F9-832B-30BED64777EA}" type="presParOf" srcId="{24DC70A2-0739-43EC-BAF1-90647F05DB6A}" destId="{3ABA0180-77EE-49BB-82AC-B9A8B00F352F}" srcOrd="7" destOrd="0" presId="urn:microsoft.com/office/officeart/2005/8/layout/process5"/>
    <dgm:cxn modelId="{453BC9C6-54FC-4D2D-AA03-9FC95B04AA26}" type="presParOf" srcId="{3ABA0180-77EE-49BB-82AC-B9A8B00F352F}" destId="{D73FF596-4973-493C-8300-77BCA1A8002C}" srcOrd="0" destOrd="0" presId="urn:microsoft.com/office/officeart/2005/8/layout/process5"/>
    <dgm:cxn modelId="{DF7EC9A5-B1E5-4A61-9961-4D6F98E14119}" type="presParOf" srcId="{24DC70A2-0739-43EC-BAF1-90647F05DB6A}" destId="{3E969FDF-C822-435C-A2C3-7E8B16847B72}" srcOrd="8" destOrd="0" presId="urn:microsoft.com/office/officeart/2005/8/layout/process5"/>
    <dgm:cxn modelId="{8D55087C-56B6-4D5C-84F0-9F9A56097055}" type="presParOf" srcId="{24DC70A2-0739-43EC-BAF1-90647F05DB6A}" destId="{77A61F60-8BB4-4EC6-A4CD-DFD58E7097B2}" srcOrd="9" destOrd="0" presId="urn:microsoft.com/office/officeart/2005/8/layout/process5"/>
    <dgm:cxn modelId="{9FE01797-115B-481A-B978-6C6B96F26731}" type="presParOf" srcId="{77A61F60-8BB4-4EC6-A4CD-DFD58E7097B2}" destId="{8E91CAAC-1A0D-41E4-BCB3-CB3E7EE7CA0E}" srcOrd="0" destOrd="0" presId="urn:microsoft.com/office/officeart/2005/8/layout/process5"/>
    <dgm:cxn modelId="{B10E0BD0-6731-4066-9568-41551C8E47C8}" type="presParOf" srcId="{24DC70A2-0739-43EC-BAF1-90647F05DB6A}" destId="{CA878CE1-6EAE-4A70-AC71-6A33BA910A10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520D76-862A-4B1E-A993-3EED00EC59ED}" type="doc">
      <dgm:prSet loTypeId="urn:microsoft.com/office/officeart/2005/8/layout/chevronAccent+Icon" loCatId="process" qsTypeId="urn:microsoft.com/office/officeart/2005/8/quickstyle/simple1" qsCatId="simple" csTypeId="urn:microsoft.com/office/officeart/2005/8/colors/colorful5" csCatId="colorful" phldr="1"/>
      <dgm:spPr/>
    </dgm:pt>
    <dgm:pt modelId="{B1282EAD-9F41-431E-A09B-8E9E94DB6F4D}">
      <dgm:prSet phldrT="[Text]"/>
      <dgm:spPr/>
      <dgm:t>
        <a:bodyPr/>
        <a:lstStyle/>
        <a:p>
          <a:r>
            <a:rPr lang="fr-FR" dirty="0"/>
            <a:t>Dépôt du dossier de demande</a:t>
          </a:r>
        </a:p>
      </dgm:t>
    </dgm:pt>
    <dgm:pt modelId="{97C1187A-D957-41A6-8724-5474A54E16BF}" type="parTrans" cxnId="{E9A042B1-E898-4EAB-BB5C-EB66ABC546F5}">
      <dgm:prSet/>
      <dgm:spPr/>
      <dgm:t>
        <a:bodyPr/>
        <a:lstStyle/>
        <a:p>
          <a:endParaRPr lang="fr-FR"/>
        </a:p>
      </dgm:t>
    </dgm:pt>
    <dgm:pt modelId="{F003C2BB-1B01-4CA6-959F-123AE011213E}" type="sibTrans" cxnId="{E9A042B1-E898-4EAB-BB5C-EB66ABC546F5}">
      <dgm:prSet/>
      <dgm:spPr/>
      <dgm:t>
        <a:bodyPr/>
        <a:lstStyle/>
        <a:p>
          <a:endParaRPr lang="fr-FR"/>
        </a:p>
      </dgm:t>
    </dgm:pt>
    <dgm:pt modelId="{942332EB-5A6A-45ED-889B-B0A7568C278E}">
      <dgm:prSet phldrT="[Text]"/>
      <dgm:spPr/>
      <dgm:t>
        <a:bodyPr/>
        <a:lstStyle/>
        <a:p>
          <a:r>
            <a:rPr lang="fr-FR" dirty="0"/>
            <a:t>Traitement de la  de recevabilité du dossier</a:t>
          </a:r>
        </a:p>
      </dgm:t>
    </dgm:pt>
    <dgm:pt modelId="{DE849507-6542-431A-9C36-316720F9ED72}" type="parTrans" cxnId="{293859C3-18E0-41BF-96A7-0F70DD71E32D}">
      <dgm:prSet/>
      <dgm:spPr/>
      <dgm:t>
        <a:bodyPr/>
        <a:lstStyle/>
        <a:p>
          <a:endParaRPr lang="fr-FR"/>
        </a:p>
      </dgm:t>
    </dgm:pt>
    <dgm:pt modelId="{FBDE6477-7112-43E3-80B2-A2B9102C4D82}" type="sibTrans" cxnId="{293859C3-18E0-41BF-96A7-0F70DD71E32D}">
      <dgm:prSet/>
      <dgm:spPr/>
      <dgm:t>
        <a:bodyPr/>
        <a:lstStyle/>
        <a:p>
          <a:endParaRPr lang="fr-FR"/>
        </a:p>
      </dgm:t>
    </dgm:pt>
    <dgm:pt modelId="{D32223F5-8863-456F-9471-9A5AE0312BF4}">
      <dgm:prSet phldrT="[Text]"/>
      <dgm:spPr/>
      <dgm:t>
        <a:bodyPr/>
        <a:lstStyle/>
        <a:p>
          <a:r>
            <a:rPr lang="fr-FR" dirty="0"/>
            <a:t>Avis de la commission d’experts</a:t>
          </a:r>
        </a:p>
      </dgm:t>
    </dgm:pt>
    <dgm:pt modelId="{490F8861-4E7C-4C24-B2B7-548DDBEDC12C}" type="parTrans" cxnId="{3C4C63EA-A266-4A26-8D1F-882CF2F4ABF3}">
      <dgm:prSet/>
      <dgm:spPr/>
      <dgm:t>
        <a:bodyPr/>
        <a:lstStyle/>
        <a:p>
          <a:endParaRPr lang="fr-FR"/>
        </a:p>
      </dgm:t>
    </dgm:pt>
    <dgm:pt modelId="{795BD7BA-783C-4A7B-A07E-2ADE9D47F0A9}" type="sibTrans" cxnId="{3C4C63EA-A266-4A26-8D1F-882CF2F4ABF3}">
      <dgm:prSet/>
      <dgm:spPr/>
      <dgm:t>
        <a:bodyPr/>
        <a:lstStyle/>
        <a:p>
          <a:endParaRPr lang="fr-FR"/>
        </a:p>
      </dgm:t>
    </dgm:pt>
    <dgm:pt modelId="{BE2713EA-6401-496E-AB3D-B52655104A98}">
      <dgm:prSet phldrT="[Text]"/>
      <dgm:spPr/>
      <dgm:t>
        <a:bodyPr/>
        <a:lstStyle/>
        <a:p>
          <a:r>
            <a:rPr lang="fr-FR" dirty="0"/>
            <a:t>Obtention de la DE</a:t>
          </a:r>
        </a:p>
      </dgm:t>
    </dgm:pt>
    <dgm:pt modelId="{64CF34D0-9CA7-4A58-B5EF-E3F196E5B665}" type="parTrans" cxnId="{600858E5-8458-4427-A42F-8692D7F3D026}">
      <dgm:prSet/>
      <dgm:spPr/>
      <dgm:t>
        <a:bodyPr/>
        <a:lstStyle/>
        <a:p>
          <a:endParaRPr lang="fr-FR"/>
        </a:p>
      </dgm:t>
    </dgm:pt>
    <dgm:pt modelId="{C1C290DE-0FFA-4146-BD54-DCC7C5F68AF2}" type="sibTrans" cxnId="{600858E5-8458-4427-A42F-8692D7F3D026}">
      <dgm:prSet/>
      <dgm:spPr/>
      <dgm:t>
        <a:bodyPr/>
        <a:lstStyle/>
        <a:p>
          <a:endParaRPr lang="fr-FR"/>
        </a:p>
      </dgm:t>
    </dgm:pt>
    <dgm:pt modelId="{495DAC56-8957-4A80-A2F7-EF8F8CFCCAF0}" type="pres">
      <dgm:prSet presAssocID="{03520D76-862A-4B1E-A993-3EED00EC59ED}" presName="Name0" presStyleCnt="0">
        <dgm:presLayoutVars>
          <dgm:dir/>
          <dgm:resizeHandles val="exact"/>
        </dgm:presLayoutVars>
      </dgm:prSet>
      <dgm:spPr/>
    </dgm:pt>
    <dgm:pt modelId="{B585D736-44F3-457F-9DDB-C2CDD8D78AE5}" type="pres">
      <dgm:prSet presAssocID="{B1282EAD-9F41-431E-A09B-8E9E94DB6F4D}" presName="composite" presStyleCnt="0"/>
      <dgm:spPr/>
    </dgm:pt>
    <dgm:pt modelId="{D44A76A4-6321-4745-BB29-B3AAF1A80BF9}" type="pres">
      <dgm:prSet presAssocID="{B1282EAD-9F41-431E-A09B-8E9E94DB6F4D}" presName="bgChev" presStyleLbl="node1" presStyleIdx="0" presStyleCnt="4"/>
      <dgm:spPr/>
    </dgm:pt>
    <dgm:pt modelId="{2FA6ADA3-2495-4424-AB52-49181FA73735}" type="pres">
      <dgm:prSet presAssocID="{B1282EAD-9F41-431E-A09B-8E9E94DB6F4D}" presName="txNode" presStyleLbl="fgAcc1" presStyleIdx="0" presStyleCnt="4">
        <dgm:presLayoutVars>
          <dgm:bulletEnabled val="1"/>
        </dgm:presLayoutVars>
      </dgm:prSet>
      <dgm:spPr/>
    </dgm:pt>
    <dgm:pt modelId="{12CD67E5-B1B7-4922-934B-8F3757883937}" type="pres">
      <dgm:prSet presAssocID="{F003C2BB-1B01-4CA6-959F-123AE011213E}" presName="compositeSpace" presStyleCnt="0"/>
      <dgm:spPr/>
    </dgm:pt>
    <dgm:pt modelId="{984C1A41-C64C-4BDE-BE47-62A3129E1EEB}" type="pres">
      <dgm:prSet presAssocID="{942332EB-5A6A-45ED-889B-B0A7568C278E}" presName="composite" presStyleCnt="0"/>
      <dgm:spPr/>
    </dgm:pt>
    <dgm:pt modelId="{4563A562-DC5D-4FD7-854B-C0D7C70F8B28}" type="pres">
      <dgm:prSet presAssocID="{942332EB-5A6A-45ED-889B-B0A7568C278E}" presName="bgChev" presStyleLbl="node1" presStyleIdx="1" presStyleCnt="4"/>
      <dgm:spPr/>
    </dgm:pt>
    <dgm:pt modelId="{16C38C9B-FFE9-45F3-B27F-4DE5B596DE13}" type="pres">
      <dgm:prSet presAssocID="{942332EB-5A6A-45ED-889B-B0A7568C278E}" presName="txNode" presStyleLbl="fgAcc1" presStyleIdx="1" presStyleCnt="4">
        <dgm:presLayoutVars>
          <dgm:bulletEnabled val="1"/>
        </dgm:presLayoutVars>
      </dgm:prSet>
      <dgm:spPr/>
    </dgm:pt>
    <dgm:pt modelId="{0A6F1EE7-3770-4E76-B0E6-1F9E19850FE3}" type="pres">
      <dgm:prSet presAssocID="{FBDE6477-7112-43E3-80B2-A2B9102C4D82}" presName="compositeSpace" presStyleCnt="0"/>
      <dgm:spPr/>
    </dgm:pt>
    <dgm:pt modelId="{815C9D2A-4C6A-4212-B611-989FD0FEDC09}" type="pres">
      <dgm:prSet presAssocID="{D32223F5-8863-456F-9471-9A5AE0312BF4}" presName="composite" presStyleCnt="0"/>
      <dgm:spPr/>
    </dgm:pt>
    <dgm:pt modelId="{B5B1E4ED-B7CA-475C-A0B5-D40361E4393E}" type="pres">
      <dgm:prSet presAssocID="{D32223F5-8863-456F-9471-9A5AE0312BF4}" presName="bgChev" presStyleLbl="node1" presStyleIdx="2" presStyleCnt="4"/>
      <dgm:spPr/>
    </dgm:pt>
    <dgm:pt modelId="{6B40F239-AC40-45C6-A734-909DA787A9E7}" type="pres">
      <dgm:prSet presAssocID="{D32223F5-8863-456F-9471-9A5AE0312BF4}" presName="txNode" presStyleLbl="fgAcc1" presStyleIdx="2" presStyleCnt="4">
        <dgm:presLayoutVars>
          <dgm:bulletEnabled val="1"/>
        </dgm:presLayoutVars>
      </dgm:prSet>
      <dgm:spPr/>
    </dgm:pt>
    <dgm:pt modelId="{4420D153-F334-46BA-8453-B3DE37596AAD}" type="pres">
      <dgm:prSet presAssocID="{795BD7BA-783C-4A7B-A07E-2ADE9D47F0A9}" presName="compositeSpace" presStyleCnt="0"/>
      <dgm:spPr/>
    </dgm:pt>
    <dgm:pt modelId="{8FDD5411-411B-430B-8CE6-83E79510B3D9}" type="pres">
      <dgm:prSet presAssocID="{BE2713EA-6401-496E-AB3D-B52655104A98}" presName="composite" presStyleCnt="0"/>
      <dgm:spPr/>
    </dgm:pt>
    <dgm:pt modelId="{114D645B-2086-48E3-95CD-856B1A555F82}" type="pres">
      <dgm:prSet presAssocID="{BE2713EA-6401-496E-AB3D-B52655104A98}" presName="bgChev" presStyleLbl="node1" presStyleIdx="3" presStyleCnt="4"/>
      <dgm:spPr/>
    </dgm:pt>
    <dgm:pt modelId="{A52D2E35-4E67-479D-B351-18B20337B019}" type="pres">
      <dgm:prSet presAssocID="{BE2713EA-6401-496E-AB3D-B52655104A98}" presName="txNode" presStyleLbl="fgAcc1" presStyleIdx="3" presStyleCnt="4">
        <dgm:presLayoutVars>
          <dgm:bulletEnabled val="1"/>
        </dgm:presLayoutVars>
      </dgm:prSet>
      <dgm:spPr/>
    </dgm:pt>
  </dgm:ptLst>
  <dgm:cxnLst>
    <dgm:cxn modelId="{58867B01-9F83-4045-9C0A-1DE0E814C463}" type="presOf" srcId="{D32223F5-8863-456F-9471-9A5AE0312BF4}" destId="{6B40F239-AC40-45C6-A734-909DA787A9E7}" srcOrd="0" destOrd="0" presId="urn:microsoft.com/office/officeart/2005/8/layout/chevronAccent+Icon"/>
    <dgm:cxn modelId="{DA59814F-A7B4-4972-89D7-08A137C67C72}" type="presOf" srcId="{942332EB-5A6A-45ED-889B-B0A7568C278E}" destId="{16C38C9B-FFE9-45F3-B27F-4DE5B596DE13}" srcOrd="0" destOrd="0" presId="urn:microsoft.com/office/officeart/2005/8/layout/chevronAccent+Icon"/>
    <dgm:cxn modelId="{E9A042B1-E898-4EAB-BB5C-EB66ABC546F5}" srcId="{03520D76-862A-4B1E-A993-3EED00EC59ED}" destId="{B1282EAD-9F41-431E-A09B-8E9E94DB6F4D}" srcOrd="0" destOrd="0" parTransId="{97C1187A-D957-41A6-8724-5474A54E16BF}" sibTransId="{F003C2BB-1B01-4CA6-959F-123AE011213E}"/>
    <dgm:cxn modelId="{293859C3-18E0-41BF-96A7-0F70DD71E32D}" srcId="{03520D76-862A-4B1E-A993-3EED00EC59ED}" destId="{942332EB-5A6A-45ED-889B-B0A7568C278E}" srcOrd="1" destOrd="0" parTransId="{DE849507-6542-431A-9C36-316720F9ED72}" sibTransId="{FBDE6477-7112-43E3-80B2-A2B9102C4D82}"/>
    <dgm:cxn modelId="{600858E5-8458-4427-A42F-8692D7F3D026}" srcId="{03520D76-862A-4B1E-A993-3EED00EC59ED}" destId="{BE2713EA-6401-496E-AB3D-B52655104A98}" srcOrd="3" destOrd="0" parTransId="{64CF34D0-9CA7-4A58-B5EF-E3F196E5B665}" sibTransId="{C1C290DE-0FFA-4146-BD54-DCC7C5F68AF2}"/>
    <dgm:cxn modelId="{3C4C63EA-A266-4A26-8D1F-882CF2F4ABF3}" srcId="{03520D76-862A-4B1E-A993-3EED00EC59ED}" destId="{D32223F5-8863-456F-9471-9A5AE0312BF4}" srcOrd="2" destOrd="0" parTransId="{490F8861-4E7C-4C24-B2B7-548DDBEDC12C}" sibTransId="{795BD7BA-783C-4A7B-A07E-2ADE9D47F0A9}"/>
    <dgm:cxn modelId="{47C873EB-2A2F-4434-8699-7A1F6BC6FE9A}" type="presOf" srcId="{B1282EAD-9F41-431E-A09B-8E9E94DB6F4D}" destId="{2FA6ADA3-2495-4424-AB52-49181FA73735}" srcOrd="0" destOrd="0" presId="urn:microsoft.com/office/officeart/2005/8/layout/chevronAccent+Icon"/>
    <dgm:cxn modelId="{938BA1F6-39B2-4E40-8161-F355C5722494}" type="presOf" srcId="{BE2713EA-6401-496E-AB3D-B52655104A98}" destId="{A52D2E35-4E67-479D-B351-18B20337B019}" srcOrd="0" destOrd="0" presId="urn:microsoft.com/office/officeart/2005/8/layout/chevronAccent+Icon"/>
    <dgm:cxn modelId="{FB03ABF8-1226-40FC-A9BE-C25432DA6816}" type="presOf" srcId="{03520D76-862A-4B1E-A993-3EED00EC59ED}" destId="{495DAC56-8957-4A80-A2F7-EF8F8CFCCAF0}" srcOrd="0" destOrd="0" presId="urn:microsoft.com/office/officeart/2005/8/layout/chevronAccent+Icon"/>
    <dgm:cxn modelId="{1B6A7889-FADD-4858-9A14-AC792888F58E}" type="presParOf" srcId="{495DAC56-8957-4A80-A2F7-EF8F8CFCCAF0}" destId="{B585D736-44F3-457F-9DDB-C2CDD8D78AE5}" srcOrd="0" destOrd="0" presId="urn:microsoft.com/office/officeart/2005/8/layout/chevronAccent+Icon"/>
    <dgm:cxn modelId="{4A0E096D-91C5-4782-8500-04F073CE8851}" type="presParOf" srcId="{B585D736-44F3-457F-9DDB-C2CDD8D78AE5}" destId="{D44A76A4-6321-4745-BB29-B3AAF1A80BF9}" srcOrd="0" destOrd="0" presId="urn:microsoft.com/office/officeart/2005/8/layout/chevronAccent+Icon"/>
    <dgm:cxn modelId="{88B9C422-58B4-47A5-87DC-6E742C5971B9}" type="presParOf" srcId="{B585D736-44F3-457F-9DDB-C2CDD8D78AE5}" destId="{2FA6ADA3-2495-4424-AB52-49181FA73735}" srcOrd="1" destOrd="0" presId="urn:microsoft.com/office/officeart/2005/8/layout/chevronAccent+Icon"/>
    <dgm:cxn modelId="{885D4715-B41B-4BC7-8E48-2F9A716341E1}" type="presParOf" srcId="{495DAC56-8957-4A80-A2F7-EF8F8CFCCAF0}" destId="{12CD67E5-B1B7-4922-934B-8F3757883937}" srcOrd="1" destOrd="0" presId="urn:microsoft.com/office/officeart/2005/8/layout/chevronAccent+Icon"/>
    <dgm:cxn modelId="{10AD9633-1534-46B2-8D65-95BFE9CBB624}" type="presParOf" srcId="{495DAC56-8957-4A80-A2F7-EF8F8CFCCAF0}" destId="{984C1A41-C64C-4BDE-BE47-62A3129E1EEB}" srcOrd="2" destOrd="0" presId="urn:microsoft.com/office/officeart/2005/8/layout/chevronAccent+Icon"/>
    <dgm:cxn modelId="{31963FC1-D916-4A0A-BA25-5B23A29D7D55}" type="presParOf" srcId="{984C1A41-C64C-4BDE-BE47-62A3129E1EEB}" destId="{4563A562-DC5D-4FD7-854B-C0D7C70F8B28}" srcOrd="0" destOrd="0" presId="urn:microsoft.com/office/officeart/2005/8/layout/chevronAccent+Icon"/>
    <dgm:cxn modelId="{8E1766CE-1682-4588-8255-446691CCDF9B}" type="presParOf" srcId="{984C1A41-C64C-4BDE-BE47-62A3129E1EEB}" destId="{16C38C9B-FFE9-45F3-B27F-4DE5B596DE13}" srcOrd="1" destOrd="0" presId="urn:microsoft.com/office/officeart/2005/8/layout/chevronAccent+Icon"/>
    <dgm:cxn modelId="{FD88E77D-9CF2-4728-BD7E-3835543FB11A}" type="presParOf" srcId="{495DAC56-8957-4A80-A2F7-EF8F8CFCCAF0}" destId="{0A6F1EE7-3770-4E76-B0E6-1F9E19850FE3}" srcOrd="3" destOrd="0" presId="urn:microsoft.com/office/officeart/2005/8/layout/chevronAccent+Icon"/>
    <dgm:cxn modelId="{77E6D0B4-20DD-4164-8922-A3A6A162136F}" type="presParOf" srcId="{495DAC56-8957-4A80-A2F7-EF8F8CFCCAF0}" destId="{815C9D2A-4C6A-4212-B611-989FD0FEDC09}" srcOrd="4" destOrd="0" presId="urn:microsoft.com/office/officeart/2005/8/layout/chevronAccent+Icon"/>
    <dgm:cxn modelId="{99903250-45DB-4BCA-BEA2-F8D669E3A329}" type="presParOf" srcId="{815C9D2A-4C6A-4212-B611-989FD0FEDC09}" destId="{B5B1E4ED-B7CA-475C-A0B5-D40361E4393E}" srcOrd="0" destOrd="0" presId="urn:microsoft.com/office/officeart/2005/8/layout/chevronAccent+Icon"/>
    <dgm:cxn modelId="{0CD772FB-F9C3-4B4D-8278-98F6AE8DE6ED}" type="presParOf" srcId="{815C9D2A-4C6A-4212-B611-989FD0FEDC09}" destId="{6B40F239-AC40-45C6-A734-909DA787A9E7}" srcOrd="1" destOrd="0" presId="urn:microsoft.com/office/officeart/2005/8/layout/chevronAccent+Icon"/>
    <dgm:cxn modelId="{23E74263-EEAB-42C1-A27E-6A525E4C2BC4}" type="presParOf" srcId="{495DAC56-8957-4A80-A2F7-EF8F8CFCCAF0}" destId="{4420D153-F334-46BA-8453-B3DE37596AAD}" srcOrd="5" destOrd="0" presId="urn:microsoft.com/office/officeart/2005/8/layout/chevronAccent+Icon"/>
    <dgm:cxn modelId="{EBCFA6B2-2720-4D5F-87E9-35A1BAC71A00}" type="presParOf" srcId="{495DAC56-8957-4A80-A2F7-EF8F8CFCCAF0}" destId="{8FDD5411-411B-430B-8CE6-83E79510B3D9}" srcOrd="6" destOrd="0" presId="urn:microsoft.com/office/officeart/2005/8/layout/chevronAccent+Icon"/>
    <dgm:cxn modelId="{4FE1E2AA-91F5-45D8-9D79-5040E053F755}" type="presParOf" srcId="{8FDD5411-411B-430B-8CE6-83E79510B3D9}" destId="{114D645B-2086-48E3-95CD-856B1A555F82}" srcOrd="0" destOrd="0" presId="urn:microsoft.com/office/officeart/2005/8/layout/chevronAccent+Icon"/>
    <dgm:cxn modelId="{CB718FD9-68FA-4D57-BEE5-741B93F377F0}" type="presParOf" srcId="{8FDD5411-411B-430B-8CE6-83E79510B3D9}" destId="{A52D2E35-4E67-479D-B351-18B20337B019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876792-A0A6-442C-A4DE-336CEFC998C8}">
      <dsp:nvSpPr>
        <dsp:cNvPr id="0" name=""/>
        <dsp:cNvSpPr/>
      </dsp:nvSpPr>
      <dsp:spPr>
        <a:xfrm>
          <a:off x="121622" y="4127"/>
          <a:ext cx="2823567" cy="169414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Demande de pré-soumission</a:t>
          </a:r>
        </a:p>
      </dsp:txBody>
      <dsp:txXfrm>
        <a:off x="171242" y="53747"/>
        <a:ext cx="2724327" cy="1594900"/>
      </dsp:txXfrm>
    </dsp:sp>
    <dsp:sp modelId="{803ED13B-0F28-4889-8A9C-9CBDD042E78B}">
      <dsp:nvSpPr>
        <dsp:cNvPr id="0" name=""/>
        <dsp:cNvSpPr/>
      </dsp:nvSpPr>
      <dsp:spPr>
        <a:xfrm>
          <a:off x="3193663" y="501075"/>
          <a:ext cx="598596" cy="7002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200" kern="1200"/>
        </a:p>
      </dsp:txBody>
      <dsp:txXfrm>
        <a:off x="3193663" y="641124"/>
        <a:ext cx="419017" cy="420146"/>
      </dsp:txXfrm>
    </dsp:sp>
    <dsp:sp modelId="{B00778CA-4D35-4E70-9799-02061F0878E0}">
      <dsp:nvSpPr>
        <dsp:cNvPr id="0" name=""/>
        <dsp:cNvSpPr/>
      </dsp:nvSpPr>
      <dsp:spPr>
        <a:xfrm>
          <a:off x="4074616" y="4127"/>
          <a:ext cx="2823567" cy="1694140"/>
        </a:xfrm>
        <a:prstGeom prst="roundRect">
          <a:avLst>
            <a:gd name="adj" fmla="val 10000"/>
          </a:avLst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Avis de commission positif</a:t>
          </a:r>
        </a:p>
      </dsp:txBody>
      <dsp:txXfrm>
        <a:off x="4124236" y="53747"/>
        <a:ext cx="2724327" cy="1594900"/>
      </dsp:txXfrm>
    </dsp:sp>
    <dsp:sp modelId="{92C54E7C-B852-4EBA-8897-D101C86A4286}">
      <dsp:nvSpPr>
        <dsp:cNvPr id="0" name=""/>
        <dsp:cNvSpPr/>
      </dsp:nvSpPr>
      <dsp:spPr>
        <a:xfrm>
          <a:off x="7146657" y="501075"/>
          <a:ext cx="598596" cy="7002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200" kern="1200"/>
        </a:p>
      </dsp:txBody>
      <dsp:txXfrm>
        <a:off x="7146657" y="641124"/>
        <a:ext cx="419017" cy="420146"/>
      </dsp:txXfrm>
    </dsp:sp>
    <dsp:sp modelId="{96CA3C85-A34E-40C2-A7B0-042E4EFB5C21}">
      <dsp:nvSpPr>
        <dsp:cNvPr id="0" name=""/>
        <dsp:cNvSpPr/>
      </dsp:nvSpPr>
      <dsp:spPr>
        <a:xfrm>
          <a:off x="8027610" y="4127"/>
          <a:ext cx="2823567" cy="1694140"/>
        </a:xfrm>
        <a:prstGeom prst="roundRect">
          <a:avLst>
            <a:gd name="adj" fmla="val 10000"/>
          </a:avLst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Dépôt du dossier d’enregistrement</a:t>
          </a:r>
        </a:p>
      </dsp:txBody>
      <dsp:txXfrm>
        <a:off x="8077230" y="53747"/>
        <a:ext cx="2724327" cy="1594900"/>
      </dsp:txXfrm>
    </dsp:sp>
    <dsp:sp modelId="{6ECD1654-FAF1-435F-8856-0D386D253914}">
      <dsp:nvSpPr>
        <dsp:cNvPr id="0" name=""/>
        <dsp:cNvSpPr/>
      </dsp:nvSpPr>
      <dsp:spPr>
        <a:xfrm rot="5400000">
          <a:off x="9140095" y="1895917"/>
          <a:ext cx="598596" cy="7002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200" kern="1200"/>
        </a:p>
      </dsp:txBody>
      <dsp:txXfrm rot="-5400000">
        <a:off x="9229321" y="1946741"/>
        <a:ext cx="420146" cy="419017"/>
      </dsp:txXfrm>
    </dsp:sp>
    <dsp:sp modelId="{C89F13B4-4388-462D-9878-9F18097BAACC}">
      <dsp:nvSpPr>
        <dsp:cNvPr id="0" name=""/>
        <dsp:cNvSpPr/>
      </dsp:nvSpPr>
      <dsp:spPr>
        <a:xfrm>
          <a:off x="8027610" y="2827694"/>
          <a:ext cx="2823567" cy="1694140"/>
        </a:xfrm>
        <a:prstGeom prst="roundRect">
          <a:avLst>
            <a:gd name="adj" fmla="val 10000"/>
          </a:avLst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Traitement de la recevabilité du dossier</a:t>
          </a:r>
        </a:p>
      </dsp:txBody>
      <dsp:txXfrm>
        <a:off x="8077230" y="2877314"/>
        <a:ext cx="2724327" cy="1594900"/>
      </dsp:txXfrm>
    </dsp:sp>
    <dsp:sp modelId="{3ABA0180-77EE-49BB-82AC-B9A8B00F352F}">
      <dsp:nvSpPr>
        <dsp:cNvPr id="0" name=""/>
        <dsp:cNvSpPr/>
      </dsp:nvSpPr>
      <dsp:spPr>
        <a:xfrm rot="10800000">
          <a:off x="7180540" y="3324642"/>
          <a:ext cx="598596" cy="7002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200" kern="1200"/>
        </a:p>
      </dsp:txBody>
      <dsp:txXfrm rot="10800000">
        <a:off x="7360119" y="3464691"/>
        <a:ext cx="419017" cy="420146"/>
      </dsp:txXfrm>
    </dsp:sp>
    <dsp:sp modelId="{3E969FDF-C822-435C-A2C3-7E8B16847B72}">
      <dsp:nvSpPr>
        <dsp:cNvPr id="0" name=""/>
        <dsp:cNvSpPr/>
      </dsp:nvSpPr>
      <dsp:spPr>
        <a:xfrm>
          <a:off x="4074616" y="2827694"/>
          <a:ext cx="2823567" cy="1694140"/>
        </a:xfrm>
        <a:prstGeom prst="roundRect">
          <a:avLst>
            <a:gd name="adj" fmla="val 10000"/>
          </a:avLst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Rapport de la commission</a:t>
          </a:r>
        </a:p>
      </dsp:txBody>
      <dsp:txXfrm>
        <a:off x="4124236" y="2877314"/>
        <a:ext cx="2724327" cy="1594900"/>
      </dsp:txXfrm>
    </dsp:sp>
    <dsp:sp modelId="{77A61F60-8BB4-4EC6-A4CD-DFD58E7097B2}">
      <dsp:nvSpPr>
        <dsp:cNvPr id="0" name=""/>
        <dsp:cNvSpPr/>
      </dsp:nvSpPr>
      <dsp:spPr>
        <a:xfrm rot="10800000">
          <a:off x="3227546" y="3324642"/>
          <a:ext cx="598596" cy="7002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200" kern="1200"/>
        </a:p>
      </dsp:txBody>
      <dsp:txXfrm rot="10800000">
        <a:off x="3407125" y="3464691"/>
        <a:ext cx="419017" cy="420146"/>
      </dsp:txXfrm>
    </dsp:sp>
    <dsp:sp modelId="{CA878CE1-6EAE-4A70-AC71-6A33BA910A10}">
      <dsp:nvSpPr>
        <dsp:cNvPr id="0" name=""/>
        <dsp:cNvSpPr/>
      </dsp:nvSpPr>
      <dsp:spPr>
        <a:xfrm>
          <a:off x="121622" y="2827694"/>
          <a:ext cx="2823567" cy="1694140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Obtention de la DE</a:t>
          </a:r>
        </a:p>
      </dsp:txBody>
      <dsp:txXfrm>
        <a:off x="171242" y="2877314"/>
        <a:ext cx="2724327" cy="15949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4A76A4-6321-4745-BB29-B3AAF1A80BF9}">
      <dsp:nvSpPr>
        <dsp:cNvPr id="0" name=""/>
        <dsp:cNvSpPr/>
      </dsp:nvSpPr>
      <dsp:spPr>
        <a:xfrm>
          <a:off x="5568" y="1630629"/>
          <a:ext cx="2621147" cy="1011762"/>
        </a:xfrm>
        <a:prstGeom prst="chevron">
          <a:avLst>
            <a:gd name="adj" fmla="val 4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A6ADA3-2495-4424-AB52-49181FA73735}">
      <dsp:nvSpPr>
        <dsp:cNvPr id="0" name=""/>
        <dsp:cNvSpPr/>
      </dsp:nvSpPr>
      <dsp:spPr>
        <a:xfrm>
          <a:off x="704541" y="1883570"/>
          <a:ext cx="2213413" cy="10117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Dépôt du dossier de demande</a:t>
          </a:r>
        </a:p>
      </dsp:txBody>
      <dsp:txXfrm>
        <a:off x="734174" y="1913203"/>
        <a:ext cx="2154147" cy="952496"/>
      </dsp:txXfrm>
    </dsp:sp>
    <dsp:sp modelId="{4563A562-DC5D-4FD7-854B-C0D7C70F8B28}">
      <dsp:nvSpPr>
        <dsp:cNvPr id="0" name=""/>
        <dsp:cNvSpPr/>
      </dsp:nvSpPr>
      <dsp:spPr>
        <a:xfrm>
          <a:off x="2999501" y="1630629"/>
          <a:ext cx="2621147" cy="1011762"/>
        </a:xfrm>
        <a:prstGeom prst="chevron">
          <a:avLst>
            <a:gd name="adj" fmla="val 4000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C38C9B-FFE9-45F3-B27F-4DE5B596DE13}">
      <dsp:nvSpPr>
        <dsp:cNvPr id="0" name=""/>
        <dsp:cNvSpPr/>
      </dsp:nvSpPr>
      <dsp:spPr>
        <a:xfrm>
          <a:off x="3698474" y="1883570"/>
          <a:ext cx="2213413" cy="10117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Traitement de la  de recevabilité du dossier</a:t>
          </a:r>
        </a:p>
      </dsp:txBody>
      <dsp:txXfrm>
        <a:off x="3728107" y="1913203"/>
        <a:ext cx="2154147" cy="952496"/>
      </dsp:txXfrm>
    </dsp:sp>
    <dsp:sp modelId="{B5B1E4ED-B7CA-475C-A0B5-D40361E4393E}">
      <dsp:nvSpPr>
        <dsp:cNvPr id="0" name=""/>
        <dsp:cNvSpPr/>
      </dsp:nvSpPr>
      <dsp:spPr>
        <a:xfrm>
          <a:off x="5993434" y="1630629"/>
          <a:ext cx="2621147" cy="1011762"/>
        </a:xfrm>
        <a:prstGeom prst="chevron">
          <a:avLst>
            <a:gd name="adj" fmla="val 40000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0F239-AC40-45C6-A734-909DA787A9E7}">
      <dsp:nvSpPr>
        <dsp:cNvPr id="0" name=""/>
        <dsp:cNvSpPr/>
      </dsp:nvSpPr>
      <dsp:spPr>
        <a:xfrm>
          <a:off x="6692407" y="1883570"/>
          <a:ext cx="2213413" cy="10117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Avis de la commission d’experts</a:t>
          </a:r>
        </a:p>
      </dsp:txBody>
      <dsp:txXfrm>
        <a:off x="6722040" y="1913203"/>
        <a:ext cx="2154147" cy="952496"/>
      </dsp:txXfrm>
    </dsp:sp>
    <dsp:sp modelId="{114D645B-2086-48E3-95CD-856B1A555F82}">
      <dsp:nvSpPr>
        <dsp:cNvPr id="0" name=""/>
        <dsp:cNvSpPr/>
      </dsp:nvSpPr>
      <dsp:spPr>
        <a:xfrm>
          <a:off x="8987367" y="1630629"/>
          <a:ext cx="2621147" cy="1011762"/>
        </a:xfrm>
        <a:prstGeom prst="chevron">
          <a:avLst>
            <a:gd name="adj" fmla="val 4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2D2E35-4E67-479D-B351-18B20337B019}">
      <dsp:nvSpPr>
        <dsp:cNvPr id="0" name=""/>
        <dsp:cNvSpPr/>
      </dsp:nvSpPr>
      <dsp:spPr>
        <a:xfrm>
          <a:off x="9686340" y="1883570"/>
          <a:ext cx="2213413" cy="10117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Obtention de la DE</a:t>
          </a:r>
        </a:p>
      </dsp:txBody>
      <dsp:txXfrm>
        <a:off x="9715973" y="1913203"/>
        <a:ext cx="2154147" cy="9524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A2635-263D-43B8-A996-AA4E6526B2AF}" type="datetimeFigureOut">
              <a:rPr lang="fr-FR" smtClean="0"/>
              <a:t>04/02/2021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7E040E-C7C5-4090-B2DF-D1F41A8505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5216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7E040E-C7C5-4090-B2DF-D1F41A8505C2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9845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IDE: 283 M€ contre 67 M€ en 2016 et 182 M€ en 2017</a:t>
            </a:r>
          </a:p>
          <a:p>
            <a:r>
              <a:rPr lang="fr-FR" dirty="0"/>
              <a:t>Les IDE sont principalement concentrés dans trois secteurs : i) les activités financières et d’assurance (965 M EUR, 36,3% du total), ii) l’industrie manufacturière (766 M EUR, 28,8%) – décomposable entre industrie automobile (291 M EUR), pharmaceutique (146 M EUR), alimentaire (143 M EUR) et chimique (86 M EUR) – et iii) les industries extractives (603 M EUR, 22,7%). L’ensemble des quinze autres secteurs ne représente que 10,8% du total (les IDE non-ventilés 1,4% du total).</a:t>
            </a:r>
            <a:endParaRPr lang="x-none" dirty="0"/>
          </a:p>
          <a:p>
            <a:endParaRPr lang="x-none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E040E-C7C5-4090-B2DF-D1F41A8505C2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7084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IDE: 283 M€ contre 67 M€ en 2016 et 182 M€ en 2017</a:t>
            </a:r>
          </a:p>
          <a:p>
            <a:r>
              <a:rPr lang="fr-FR" dirty="0"/>
              <a:t>Les IDE sont principalement concentrés dans trois secteurs : i) les activités financières et d’assurance (965 M EUR, 36,3% du total), ii) l’industrie manufacturière (766 M EUR, 28,8%) – décomposable entre industrie automobile (291 M EUR), pharmaceutique (146 M EUR), alimentaire (143 M EUR) et chimique (86 M EUR) – et iii) les industries extractives (603 M EUR, 22,7%). L’ensemble des quinze autres secteurs ne représente que 10,8% du total (les IDE non-ventilés 1,4% du total).</a:t>
            </a:r>
            <a:endParaRPr lang="x-none" dirty="0"/>
          </a:p>
          <a:p>
            <a:endParaRPr lang="x-none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E040E-C7C5-4090-B2DF-D1F41A8505C2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7709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IDE: 283 M€ contre 67 M€ en 2016 et 182 M€ en 2017</a:t>
            </a:r>
          </a:p>
          <a:p>
            <a:r>
              <a:rPr lang="fr-FR" dirty="0"/>
              <a:t>Les IDE sont principalement concentrés dans trois secteurs : i) les activités financières et d’assurance (965 M EUR, 36,3% du total), ii) l’industrie manufacturière (766 M EUR, 28,8%) – décomposable entre industrie automobile (291 M EUR), pharmaceutique (146 M EUR), alimentaire (143 M EUR) et chimique (86 M EUR) – et iii) les industries extractives (603 M EUR, 22,7%). L’ensemble des quinze autres secteurs ne représente que 10,8% du total (les IDE non-ventilés 1,4% du total).</a:t>
            </a:r>
            <a:endParaRPr lang="x-none" dirty="0"/>
          </a:p>
          <a:p>
            <a:endParaRPr lang="x-none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E040E-C7C5-4090-B2DF-D1F41A8505C2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4589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IDE: 283 M€ contre 67 M€ en 2016 et 182 M€ en 2017</a:t>
            </a:r>
          </a:p>
          <a:p>
            <a:r>
              <a:rPr lang="fr-FR" dirty="0"/>
              <a:t>Les IDE sont principalement concentrés dans trois secteurs : i) les activités financières et d’assurance (965 M EUR, 36,3% du total), ii) l’industrie manufacturière (766 M EUR, 28,8%) – décomposable entre industrie automobile (291 M EUR), pharmaceutique (146 M EUR), alimentaire (143 M EUR) et chimique (86 M EUR) – et iii) les industries extractives (603 M EUR, 22,7%). L’ensemble des quinze autres secteurs ne représente que 10,8% du total (les IDE non-ventilés 1,4% du total).</a:t>
            </a:r>
            <a:endParaRPr lang="x-none" dirty="0"/>
          </a:p>
          <a:p>
            <a:endParaRPr lang="x-none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E040E-C7C5-4090-B2DF-D1F41A8505C2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2028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F593-2726-457E-9BD2-A7BAC5185CD9}" type="datetimeFigureOut">
              <a:rPr lang="fr-FR" smtClean="0"/>
              <a:t>04/02/2021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02EE-E972-43A2-8664-385FAB58EB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1314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F593-2726-457E-9BD2-A7BAC5185CD9}" type="datetimeFigureOut">
              <a:rPr lang="fr-FR" smtClean="0"/>
              <a:t>04/02/2021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02EE-E972-43A2-8664-385FAB58EB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7575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F593-2726-457E-9BD2-A7BAC5185CD9}" type="datetimeFigureOut">
              <a:rPr lang="fr-FR" smtClean="0"/>
              <a:t>04/02/2021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02EE-E972-43A2-8664-385FAB58EB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2736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F593-2726-457E-9BD2-A7BAC5185CD9}" type="datetimeFigureOut">
              <a:rPr lang="fr-FR" smtClean="0"/>
              <a:t>04/02/2021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02EE-E972-43A2-8664-385FAB58EB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4947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F593-2726-457E-9BD2-A7BAC5185CD9}" type="datetimeFigureOut">
              <a:rPr lang="fr-FR" smtClean="0"/>
              <a:t>04/02/2021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02EE-E972-43A2-8664-385FAB58EB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047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F593-2726-457E-9BD2-A7BAC5185CD9}" type="datetimeFigureOut">
              <a:rPr lang="fr-FR" smtClean="0"/>
              <a:t>04/02/2021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02EE-E972-43A2-8664-385FAB58EB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6175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F593-2726-457E-9BD2-A7BAC5185CD9}" type="datetimeFigureOut">
              <a:rPr lang="fr-FR" smtClean="0"/>
              <a:t>04/02/2021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02EE-E972-43A2-8664-385FAB58EB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196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F593-2726-457E-9BD2-A7BAC5185CD9}" type="datetimeFigureOut">
              <a:rPr lang="fr-FR" smtClean="0"/>
              <a:t>04/02/2021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02EE-E972-43A2-8664-385FAB58EB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7393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F593-2726-457E-9BD2-A7BAC5185CD9}" type="datetimeFigureOut">
              <a:rPr lang="fr-FR" smtClean="0"/>
              <a:t>04/02/2021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02EE-E972-43A2-8664-385FAB58EB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7872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F593-2726-457E-9BD2-A7BAC5185CD9}" type="datetimeFigureOut">
              <a:rPr lang="fr-FR" smtClean="0"/>
              <a:t>04/02/2021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02EE-E972-43A2-8664-385FAB58EB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0487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F593-2726-457E-9BD2-A7BAC5185CD9}" type="datetimeFigureOut">
              <a:rPr lang="fr-FR" smtClean="0"/>
              <a:t>04/02/2021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02EE-E972-43A2-8664-385FAB58EB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8205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CF593-2726-457E-9BD2-A7BAC5185CD9}" type="datetimeFigureOut">
              <a:rPr lang="fr-FR" smtClean="0"/>
              <a:t>04/02/2021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102EE-E972-43A2-8664-385FAB58EB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6538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maitsaid25@gmail.com" TargetMode="External"/><Relationship Id="rId5" Type="http://schemas.openxmlformats.org/officeDocument/2006/relationships/image" Target="../media/image44.jpg"/><Relationship Id="rId4" Type="http://schemas.openxmlformats.org/officeDocument/2006/relationships/hyperlink" Target="mailto:Halim.ammarkhodja@cciaf.or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10" Type="http://schemas.openxmlformats.org/officeDocument/2006/relationships/image" Target="../media/image18.jpe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0F3AF3-91A9-4503-9B36-D908B448EF4D}"/>
              </a:ext>
            </a:extLst>
          </p:cNvPr>
          <p:cNvSpPr/>
          <p:nvPr/>
        </p:nvSpPr>
        <p:spPr>
          <a:xfrm>
            <a:off x="0" y="2263789"/>
            <a:ext cx="12192000" cy="297050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Oval 2"/>
          <p:cNvSpPr/>
          <p:nvPr/>
        </p:nvSpPr>
        <p:spPr>
          <a:xfrm>
            <a:off x="789285" y="1354668"/>
            <a:ext cx="2906163" cy="2906163"/>
          </a:xfrm>
          <a:prstGeom prst="ellipse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Oval 9"/>
          <p:cNvSpPr/>
          <p:nvPr/>
        </p:nvSpPr>
        <p:spPr>
          <a:xfrm>
            <a:off x="4189113" y="3928022"/>
            <a:ext cx="478261" cy="478261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Oval 10"/>
          <p:cNvSpPr/>
          <p:nvPr/>
        </p:nvSpPr>
        <p:spPr>
          <a:xfrm>
            <a:off x="2662481" y="4167152"/>
            <a:ext cx="1653637" cy="1653637"/>
          </a:xfrm>
          <a:prstGeom prst="ellipse">
            <a:avLst/>
          </a:prstGeom>
          <a:solidFill>
            <a:srgbClr val="E80041">
              <a:alpha val="6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Zone de texte 2"/>
          <p:cNvSpPr txBox="1">
            <a:spLocks noChangeArrowheads="1"/>
          </p:cNvSpPr>
          <p:nvPr/>
        </p:nvSpPr>
        <p:spPr bwMode="auto">
          <a:xfrm>
            <a:off x="4887010" y="2412125"/>
            <a:ext cx="5363355" cy="7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Algérie</a:t>
            </a:r>
          </a:p>
          <a:p>
            <a:pPr>
              <a:lnSpc>
                <a:spcPct val="107000"/>
              </a:lnSpc>
              <a:spcAft>
                <a:spcPts val="1000"/>
              </a:spcAft>
            </a:pPr>
            <a:br>
              <a:rPr lang="fr-FR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fr-FR" sz="4000" i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 de texte 2"/>
          <p:cNvSpPr txBox="1">
            <a:spLocks noChangeArrowheads="1"/>
          </p:cNvSpPr>
          <p:nvPr/>
        </p:nvSpPr>
        <p:spPr bwMode="auto">
          <a:xfrm>
            <a:off x="4903232" y="2987276"/>
            <a:ext cx="6140062" cy="1273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Opportunités </a:t>
            </a:r>
          </a:p>
          <a:p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pratique des affaires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4903232" y="3143600"/>
            <a:ext cx="0" cy="1117231"/>
          </a:xfrm>
          <a:prstGeom prst="line">
            <a:avLst/>
          </a:prstGeom>
          <a:ln w="38100">
            <a:solidFill>
              <a:srgbClr val="BF11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811" y="399329"/>
            <a:ext cx="4540903" cy="93993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419" y="5342231"/>
            <a:ext cx="4540903" cy="128876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07" y="1703620"/>
            <a:ext cx="2218609" cy="2224402"/>
          </a:xfrm>
          <a:prstGeom prst="rect">
            <a:avLst/>
          </a:prstGeom>
        </p:spPr>
      </p:pic>
      <p:sp>
        <p:nvSpPr>
          <p:cNvPr id="16" name="Oval 9"/>
          <p:cNvSpPr/>
          <p:nvPr/>
        </p:nvSpPr>
        <p:spPr>
          <a:xfrm>
            <a:off x="2242366" y="4994912"/>
            <a:ext cx="478261" cy="478261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4" name="Imag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34" y="203116"/>
            <a:ext cx="2501793" cy="83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533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/>
        </p:nvCxnSpPr>
        <p:spPr>
          <a:xfrm flipV="1">
            <a:off x="546294" y="886264"/>
            <a:ext cx="11169748" cy="1"/>
          </a:xfrm>
          <a:prstGeom prst="line">
            <a:avLst/>
          </a:prstGeom>
          <a:ln w="28575">
            <a:solidFill>
              <a:srgbClr val="065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546294" y="6189784"/>
            <a:ext cx="11169748" cy="1"/>
          </a:xfrm>
          <a:prstGeom prst="line">
            <a:avLst/>
          </a:prstGeom>
          <a:ln w="28575">
            <a:solidFill>
              <a:srgbClr val="065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22" y="6291441"/>
            <a:ext cx="2379786" cy="49259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419" y="6262169"/>
            <a:ext cx="1877141" cy="532757"/>
          </a:xfrm>
          <a:prstGeom prst="rect">
            <a:avLst/>
          </a:prstGeom>
        </p:spPr>
      </p:pic>
      <p:sp>
        <p:nvSpPr>
          <p:cNvPr id="7" name="Chevron 6"/>
          <p:cNvSpPr/>
          <p:nvPr/>
        </p:nvSpPr>
        <p:spPr>
          <a:xfrm>
            <a:off x="926122" y="290950"/>
            <a:ext cx="506436" cy="492369"/>
          </a:xfrm>
          <a:prstGeom prst="chevron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7409DF9-6A67-4067-ABB5-F53CDF874F15}"/>
              </a:ext>
            </a:extLst>
          </p:cNvPr>
          <p:cNvSpPr txBox="1"/>
          <p:nvPr/>
        </p:nvSpPr>
        <p:spPr>
          <a:xfrm>
            <a:off x="1586865" y="198544"/>
            <a:ext cx="8156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fr-FR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CONSEILS ET INFOS PRATIQUES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4DA27C3-3364-4F20-B56F-B3C6F93E81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959" y="987920"/>
            <a:ext cx="11240084" cy="5246191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6FC12F22-E74D-4019-8EFB-9DAC31A081AE}"/>
              </a:ext>
            </a:extLst>
          </p:cNvPr>
          <p:cNvSpPr txBox="1"/>
          <p:nvPr/>
        </p:nvSpPr>
        <p:spPr>
          <a:xfrm>
            <a:off x="4983928" y="6476262"/>
            <a:ext cx="2799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Février 2021</a:t>
            </a:r>
          </a:p>
        </p:txBody>
      </p:sp>
    </p:spTree>
    <p:extLst>
      <p:ext uri="{BB962C8B-B14F-4D97-AF65-F5344CB8AC3E}">
        <p14:creationId xmlns:p14="http://schemas.microsoft.com/office/powerpoint/2010/main" val="3856408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 flipV="1">
            <a:off x="546294" y="6189784"/>
            <a:ext cx="11169748" cy="1"/>
          </a:xfrm>
          <a:prstGeom prst="line">
            <a:avLst/>
          </a:prstGeom>
          <a:ln w="28575">
            <a:solidFill>
              <a:srgbClr val="065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22" y="6291441"/>
            <a:ext cx="2379786" cy="49259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419" y="6262169"/>
            <a:ext cx="1877141" cy="53275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D4757E4-B9AD-4CA9-A833-26455CB789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184" y="931211"/>
            <a:ext cx="11953632" cy="534170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E2D6CC7-93EE-45D8-B168-D919BD2054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352" y="73961"/>
            <a:ext cx="10639425" cy="85725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2A4B019-F94D-4A45-86C2-98314C115446}"/>
              </a:ext>
            </a:extLst>
          </p:cNvPr>
          <p:cNvSpPr txBox="1"/>
          <p:nvPr/>
        </p:nvSpPr>
        <p:spPr>
          <a:xfrm>
            <a:off x="4983928" y="6476262"/>
            <a:ext cx="2799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Février 2021</a:t>
            </a:r>
          </a:p>
        </p:txBody>
      </p:sp>
    </p:spTree>
    <p:extLst>
      <p:ext uri="{BB962C8B-B14F-4D97-AF65-F5344CB8AC3E}">
        <p14:creationId xmlns:p14="http://schemas.microsoft.com/office/powerpoint/2010/main" val="991284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 flipV="1">
            <a:off x="546294" y="6189784"/>
            <a:ext cx="11169748" cy="1"/>
          </a:xfrm>
          <a:prstGeom prst="line">
            <a:avLst/>
          </a:prstGeom>
          <a:ln w="28575">
            <a:solidFill>
              <a:srgbClr val="065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22" y="6291441"/>
            <a:ext cx="2379786" cy="49259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419" y="6262169"/>
            <a:ext cx="1877141" cy="53275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1E06416-1F23-4EB1-BFBB-7B706A8405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87" y="1217688"/>
            <a:ext cx="12087225" cy="145732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135627A-C8D3-465E-AA00-FA573E2E14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87" y="3193703"/>
            <a:ext cx="11809805" cy="250455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8A62E4A-C5F4-42B7-9247-40D416426D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73961"/>
            <a:ext cx="10639425" cy="85725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796B4A81-8B44-4B18-BF55-139D16552C65}"/>
              </a:ext>
            </a:extLst>
          </p:cNvPr>
          <p:cNvSpPr txBox="1"/>
          <p:nvPr/>
        </p:nvSpPr>
        <p:spPr>
          <a:xfrm>
            <a:off x="4983928" y="6476262"/>
            <a:ext cx="2799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Février 2021</a:t>
            </a:r>
          </a:p>
        </p:txBody>
      </p:sp>
    </p:spTree>
    <p:extLst>
      <p:ext uri="{BB962C8B-B14F-4D97-AF65-F5344CB8AC3E}">
        <p14:creationId xmlns:p14="http://schemas.microsoft.com/office/powerpoint/2010/main" val="3661666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/>
        </p:nvCxnSpPr>
        <p:spPr>
          <a:xfrm flipV="1">
            <a:off x="546294" y="886264"/>
            <a:ext cx="11169748" cy="1"/>
          </a:xfrm>
          <a:prstGeom prst="line">
            <a:avLst/>
          </a:prstGeom>
          <a:ln w="28575">
            <a:solidFill>
              <a:srgbClr val="065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546294" y="6189784"/>
            <a:ext cx="11169748" cy="1"/>
          </a:xfrm>
          <a:prstGeom prst="line">
            <a:avLst/>
          </a:prstGeom>
          <a:ln w="28575">
            <a:solidFill>
              <a:srgbClr val="065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22" y="6291441"/>
            <a:ext cx="2379786" cy="49259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419" y="6262169"/>
            <a:ext cx="1877141" cy="532757"/>
          </a:xfrm>
          <a:prstGeom prst="rect">
            <a:avLst/>
          </a:prstGeom>
        </p:spPr>
      </p:pic>
      <p:sp>
        <p:nvSpPr>
          <p:cNvPr id="7" name="Chevron 6"/>
          <p:cNvSpPr/>
          <p:nvPr/>
        </p:nvSpPr>
        <p:spPr>
          <a:xfrm>
            <a:off x="944880" y="284480"/>
            <a:ext cx="558798" cy="506569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32558" y="283218"/>
            <a:ext cx="586570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DÉDOUANER SA MARCHANDISE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94" y="1005302"/>
            <a:ext cx="11169748" cy="520830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6180B5B6-38CB-4C36-9B8A-E56A15E71E47}"/>
              </a:ext>
            </a:extLst>
          </p:cNvPr>
          <p:cNvSpPr txBox="1"/>
          <p:nvPr/>
        </p:nvSpPr>
        <p:spPr>
          <a:xfrm>
            <a:off x="926122" y="1172742"/>
            <a:ext cx="1042408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Prioriser l’incoterm FOB chaque fois que cela est possible.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Facture domiciliée en CF elle doit être détaillée et décomposée en :</a:t>
            </a:r>
            <a:br>
              <a:rPr lang="fr-FR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le montant de la marchandise.</a:t>
            </a:r>
            <a:br>
              <a:rPr lang="fr-FR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le transport ( Fret ).                           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6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Présentation de la facture :</a:t>
            </a:r>
          </a:p>
          <a:p>
            <a:endParaRPr lang="fr-FR" sz="16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Mentionner le numéro d’identifiant fiscal de l’importateur.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Mentionner les quantités par produits et par lots.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Indiquer les prix en devises convertibles et en HT.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 de remises supérieurs à 5%.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Indiquer l’origine pays par produit.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Incoterms et conditions de paiements ( CREDOC, REMDOC, Transfert libre et SBLC 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Cachet humide.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6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6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Etiquetage : </a:t>
            </a:r>
            <a:r>
              <a:rPr lang="fr-FR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Obligatoire en langue Arabe pour les produits destinés à la revente en état (deuxième langue facultative,  sur l’unité de vente 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6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Cadre générale : </a:t>
            </a:r>
            <a:r>
              <a:rPr lang="fr-FR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tout incoterm incluant une assurance est prohibé, l’assurance doit être payée en Algérie</a:t>
            </a:r>
            <a:r>
              <a:rPr lang="fr-F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x-non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llipse 4"/>
          <p:cNvSpPr/>
          <p:nvPr/>
        </p:nvSpPr>
        <p:spPr>
          <a:xfrm>
            <a:off x="7394329" y="1749972"/>
            <a:ext cx="167074" cy="14534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7394329" y="1976837"/>
            <a:ext cx="167074" cy="14534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1B83D9B-AD05-40DA-B8DA-ACE05EA56DCC}"/>
              </a:ext>
            </a:extLst>
          </p:cNvPr>
          <p:cNvSpPr txBox="1"/>
          <p:nvPr/>
        </p:nvSpPr>
        <p:spPr>
          <a:xfrm>
            <a:off x="4983928" y="6476262"/>
            <a:ext cx="2799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Février 2021</a:t>
            </a:r>
          </a:p>
        </p:txBody>
      </p:sp>
    </p:spTree>
    <p:extLst>
      <p:ext uri="{BB962C8B-B14F-4D97-AF65-F5344CB8AC3E}">
        <p14:creationId xmlns:p14="http://schemas.microsoft.com/office/powerpoint/2010/main" val="3277796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1" y="-1"/>
            <a:ext cx="2555775" cy="685006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180000" rtlCol="0" anchor="ctr" anchorCtr="0">
            <a:noAutofit/>
          </a:bodyPr>
          <a:lstStyle/>
          <a:p>
            <a:r>
              <a:rPr lang="fr-FR" sz="3200" b="1" dirty="0">
                <a:solidFill>
                  <a:prstClr val="white"/>
                </a:solidFill>
                <a:latin typeface="Trebuchet MS" panose="020B0603020202020204" pitchFamily="34" charset="0"/>
              </a:rPr>
              <a:t>ALGERIE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6334615"/>
            <a:ext cx="1143000" cy="553253"/>
          </a:xfrm>
          <a:prstGeom prst="rect">
            <a:avLst/>
          </a:prstGeom>
        </p:spPr>
      </p:pic>
      <p:sp>
        <p:nvSpPr>
          <p:cNvPr id="3" name="AutoShape 4" descr="https://frc-powerpoint.officeapps.live.com/pods/GetClipboardImage.ashx?Id=225b63a6-33f6-4f6a-8e39-7d23881643ac&amp;DC=GFR1&amp;wdoverrides=GetClipboardImageEnabled:true"/>
          <p:cNvSpPr>
            <a:spLocks noChangeAspect="1" noChangeArrowheads="1"/>
          </p:cNvSpPr>
          <p:nvPr/>
        </p:nvSpPr>
        <p:spPr bwMode="auto">
          <a:xfrm>
            <a:off x="3714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2555777" y="2640201"/>
            <a:ext cx="93009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6000" b="1" baseline="30000" dirty="0">
                <a:solidFill>
                  <a:srgbClr val="0052A0"/>
                </a:solidFill>
              </a:rPr>
              <a:t>3ème partie</a:t>
            </a:r>
            <a:endParaRPr lang="fr-FR" sz="6000" b="1" dirty="0">
              <a:solidFill>
                <a:srgbClr val="0052A0"/>
              </a:solidFill>
            </a:endParaRPr>
          </a:p>
          <a:p>
            <a:pPr lvl="1">
              <a:buClr>
                <a:srgbClr val="0052A0"/>
              </a:buClr>
            </a:pPr>
            <a:r>
              <a:rPr lang="fr-FR" sz="4000" dirty="0">
                <a:solidFill>
                  <a:srgbClr val="0052A0"/>
                </a:solidFill>
              </a:rPr>
              <a:t>Infos sectorielles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7BF5487-5FA0-4BAB-A2EA-DAC86F0DFD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798" y="5902960"/>
            <a:ext cx="3441202" cy="71787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1739493-7FC9-48F8-9F27-E39C1BF106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0" y="312738"/>
            <a:ext cx="4540903" cy="939933"/>
          </a:xfrm>
          <a:prstGeom prst="rect">
            <a:avLst/>
          </a:prstGeom>
        </p:spPr>
      </p:pic>
      <p:pic>
        <p:nvPicPr>
          <p:cNvPr id="8" name="Imag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928" y="160337"/>
            <a:ext cx="2501793" cy="83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656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6334615"/>
            <a:ext cx="1143000" cy="553253"/>
          </a:xfrm>
          <a:prstGeom prst="rect">
            <a:avLst/>
          </a:prstGeom>
        </p:spPr>
      </p:pic>
      <p:sp>
        <p:nvSpPr>
          <p:cNvPr id="3" name="AutoShape 4" descr="https://frc-powerpoint.officeapps.live.com/pods/GetClipboardImage.ashx?Id=225b63a6-33f6-4f6a-8e39-7d23881643ac&amp;DC=GFR1&amp;wdoverrides=GetClipboardImageEnabled:true"/>
          <p:cNvSpPr>
            <a:spLocks noChangeAspect="1" noChangeArrowheads="1"/>
          </p:cNvSpPr>
          <p:nvPr/>
        </p:nvSpPr>
        <p:spPr bwMode="auto">
          <a:xfrm>
            <a:off x="3714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7BF5487-5FA0-4BAB-A2EA-DAC86F0DFD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798" y="5902960"/>
            <a:ext cx="3441202" cy="71787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C34B40F-DD29-4A01-9E0D-D7BD12CAD1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" y="652463"/>
            <a:ext cx="11163300" cy="5128578"/>
          </a:xfrm>
          <a:prstGeom prst="rect">
            <a:avLst/>
          </a:prstGeom>
        </p:spPr>
      </p:pic>
      <p:pic>
        <p:nvPicPr>
          <p:cNvPr id="6" name="Imag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032" y="160337"/>
            <a:ext cx="2501793" cy="71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540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6334615"/>
            <a:ext cx="1143000" cy="553253"/>
          </a:xfrm>
          <a:prstGeom prst="rect">
            <a:avLst/>
          </a:prstGeom>
        </p:spPr>
      </p:pic>
      <p:sp>
        <p:nvSpPr>
          <p:cNvPr id="3" name="AutoShape 4" descr="https://frc-powerpoint.officeapps.live.com/pods/GetClipboardImage.ashx?Id=225b63a6-33f6-4f6a-8e39-7d23881643ac&amp;DC=GFR1&amp;wdoverrides=GetClipboardImageEnabled:true"/>
          <p:cNvSpPr>
            <a:spLocks noChangeAspect="1" noChangeArrowheads="1"/>
          </p:cNvSpPr>
          <p:nvPr/>
        </p:nvSpPr>
        <p:spPr bwMode="auto">
          <a:xfrm>
            <a:off x="3714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7BF5487-5FA0-4BAB-A2EA-DAC86F0DFD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798" y="5902960"/>
            <a:ext cx="3441202" cy="717878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BEA59505-1347-44C2-836E-1E80812FAA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425" y="312738"/>
            <a:ext cx="11143615" cy="5512867"/>
          </a:xfrm>
          <a:prstGeom prst="rect">
            <a:avLst/>
          </a:prstGeom>
        </p:spPr>
      </p:pic>
      <p:pic>
        <p:nvPicPr>
          <p:cNvPr id="6" name="Imag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27" y="5785896"/>
            <a:ext cx="2501793" cy="83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05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6334615"/>
            <a:ext cx="1143000" cy="553253"/>
          </a:xfrm>
          <a:prstGeom prst="rect">
            <a:avLst/>
          </a:prstGeom>
        </p:spPr>
      </p:pic>
      <p:sp>
        <p:nvSpPr>
          <p:cNvPr id="3" name="AutoShape 4" descr="https://frc-powerpoint.officeapps.live.com/pods/GetClipboardImage.ashx?Id=225b63a6-33f6-4f6a-8e39-7d23881643ac&amp;DC=GFR1&amp;wdoverrides=GetClipboardImageEnabled:true"/>
          <p:cNvSpPr>
            <a:spLocks noChangeAspect="1" noChangeArrowheads="1"/>
          </p:cNvSpPr>
          <p:nvPr/>
        </p:nvSpPr>
        <p:spPr bwMode="auto">
          <a:xfrm>
            <a:off x="3714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7BF5487-5FA0-4BAB-A2EA-DAC86F0DFD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798" y="5975676"/>
            <a:ext cx="3441202" cy="71787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6AD1857-65A5-4E85-80F7-4D39026D0E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194" y="280988"/>
            <a:ext cx="11420475" cy="5579110"/>
          </a:xfrm>
          <a:prstGeom prst="rect">
            <a:avLst/>
          </a:prstGeom>
        </p:spPr>
      </p:pic>
      <p:pic>
        <p:nvPicPr>
          <p:cNvPr id="6" name="Imag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5858612"/>
            <a:ext cx="2501793" cy="83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884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6334615"/>
            <a:ext cx="1143000" cy="553253"/>
          </a:xfrm>
          <a:prstGeom prst="rect">
            <a:avLst/>
          </a:prstGeom>
        </p:spPr>
      </p:pic>
      <p:sp>
        <p:nvSpPr>
          <p:cNvPr id="3" name="AutoShape 4" descr="https://frc-powerpoint.officeapps.live.com/pods/GetClipboardImage.ashx?Id=225b63a6-33f6-4f6a-8e39-7d23881643ac&amp;DC=GFR1&amp;wdoverrides=GetClipboardImageEnabled:true"/>
          <p:cNvSpPr>
            <a:spLocks noChangeAspect="1" noChangeArrowheads="1"/>
          </p:cNvSpPr>
          <p:nvPr/>
        </p:nvSpPr>
        <p:spPr bwMode="auto">
          <a:xfrm>
            <a:off x="3714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7BF5487-5FA0-4BAB-A2EA-DAC86F0DFD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798" y="5975676"/>
            <a:ext cx="3441202" cy="717878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DB2293E3-9359-47B5-B312-F7BE4D5704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687" y="404813"/>
            <a:ext cx="11858625" cy="5570864"/>
          </a:xfrm>
          <a:prstGeom prst="rect">
            <a:avLst/>
          </a:prstGeom>
        </p:spPr>
      </p:pic>
      <p:pic>
        <p:nvPicPr>
          <p:cNvPr id="6" name="Imag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5776299"/>
            <a:ext cx="2501793" cy="83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25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6334615"/>
            <a:ext cx="1143000" cy="55325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7BF5487-5FA0-4BAB-A2EA-DAC86F0DFD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798" y="5975676"/>
            <a:ext cx="3441202" cy="71787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201014C-F2E4-4C81-BA6B-9DC0FDF54C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512" y="566737"/>
            <a:ext cx="10086975" cy="5214625"/>
          </a:xfrm>
          <a:prstGeom prst="rect">
            <a:avLst/>
          </a:prstGeom>
        </p:spPr>
      </p:pic>
      <p:pic>
        <p:nvPicPr>
          <p:cNvPr id="5" name="Imag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27" y="5776299"/>
            <a:ext cx="2501793" cy="83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 de texte 2"/>
          <p:cNvSpPr txBox="1">
            <a:spLocks noChangeArrowheads="1"/>
          </p:cNvSpPr>
          <p:nvPr/>
        </p:nvSpPr>
        <p:spPr bwMode="auto">
          <a:xfrm>
            <a:off x="4903232" y="2987276"/>
            <a:ext cx="6140062" cy="1273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Opportunités </a:t>
            </a:r>
          </a:p>
          <a:p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pratique des affaires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8534555" y="4614986"/>
            <a:ext cx="3260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M. Halim AMMAR KHODJA</a:t>
            </a:r>
            <a:endParaRPr lang="fr-F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798" y="5902960"/>
            <a:ext cx="3441202" cy="717878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A6FFABCF-5766-4188-8E8D-054474FE2F02}"/>
              </a:ext>
            </a:extLst>
          </p:cNvPr>
          <p:cNvSpPr txBox="1"/>
          <p:nvPr/>
        </p:nvSpPr>
        <p:spPr>
          <a:xfrm>
            <a:off x="91151" y="237162"/>
            <a:ext cx="11907809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                                                                                                                                      </a:t>
            </a:r>
          </a:p>
          <a:p>
            <a:endParaRPr lang="fr-FR" dirty="0"/>
          </a:p>
          <a:p>
            <a:r>
              <a:rPr lang="fr-FR" dirty="0"/>
              <a:t>                                                                         </a:t>
            </a:r>
          </a:p>
          <a:p>
            <a:pPr algn="r"/>
            <a:r>
              <a:rPr lang="fr-FR" dirty="0"/>
              <a:t>                                                                                                                                                                                 </a:t>
            </a:r>
            <a:r>
              <a:rPr lang="fr-FR" sz="3200" b="1" dirty="0">
                <a:solidFill>
                  <a:schemeClr val="accent1">
                    <a:lumMod val="50000"/>
                  </a:schemeClr>
                </a:solidFill>
              </a:rPr>
              <a:t>INTERVENANTS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fr-FR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fr-FR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2400" b="1" dirty="0">
                <a:solidFill>
                  <a:schemeClr val="accent1">
                    <a:lumMod val="50000"/>
                  </a:schemeClr>
                </a:solidFill>
              </a:rPr>
              <a:t>Catherine HOLUE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</a:rPr>
              <a:t>, Déléguée Générale FRENCH HEALTHCARE ASSOCIATION.</a:t>
            </a:r>
          </a:p>
          <a:p>
            <a:r>
              <a:rPr lang="fr-FR" sz="2400" b="1" dirty="0">
                <a:solidFill>
                  <a:schemeClr val="accent1">
                    <a:lumMod val="50000"/>
                  </a:schemeClr>
                </a:solidFill>
              </a:rPr>
              <a:t>Halim AMMAR KHODJA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</a:rPr>
              <a:t>, Directeur Adjoint à la CCI Algéro Française.</a:t>
            </a:r>
          </a:p>
          <a:p>
            <a:r>
              <a:rPr lang="fr-FR" sz="2400" b="1" dirty="0">
                <a:solidFill>
                  <a:schemeClr val="accent1">
                    <a:lumMod val="50000"/>
                  </a:schemeClr>
                </a:solidFill>
              </a:rPr>
              <a:t>Malik AIT SAID, 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</a:rPr>
              <a:t>PDG ETIQUE MED, Consultant Market Access.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F9B444F7-5577-475F-BC26-4DFA98C5CA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" y="575836"/>
            <a:ext cx="4540903" cy="93993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0CF4EE1-A1F5-40C8-AC34-E5A39392DF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1146" y="382501"/>
            <a:ext cx="4124325" cy="1547899"/>
          </a:xfrm>
          <a:prstGeom prst="rect">
            <a:avLst/>
          </a:prstGeom>
        </p:spPr>
      </p:pic>
      <p:pic>
        <p:nvPicPr>
          <p:cNvPr id="8" name="Imag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53" y="450370"/>
            <a:ext cx="2501793" cy="83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77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6334615"/>
            <a:ext cx="1143000" cy="55325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7BF5487-5FA0-4BAB-A2EA-DAC86F0DFD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798" y="5975676"/>
            <a:ext cx="3441202" cy="717878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CDA1C3F1-E8F8-4AF8-AC1F-B7AE02FBE3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612" y="323850"/>
            <a:ext cx="10772775" cy="5457512"/>
          </a:xfrm>
          <a:prstGeom prst="rect">
            <a:avLst/>
          </a:prstGeom>
        </p:spPr>
      </p:pic>
      <p:pic>
        <p:nvPicPr>
          <p:cNvPr id="5" name="Imag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67" y="5781362"/>
            <a:ext cx="2501793" cy="83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997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6334615"/>
            <a:ext cx="1143000" cy="55325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7BF5487-5FA0-4BAB-A2EA-DAC86F0DFD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798" y="5975676"/>
            <a:ext cx="3441202" cy="71787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E5C8F99-5759-4D68-8D62-C67D0DD150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7" y="352425"/>
            <a:ext cx="11706225" cy="5540375"/>
          </a:xfrm>
          <a:prstGeom prst="rect">
            <a:avLst/>
          </a:prstGeom>
        </p:spPr>
      </p:pic>
      <p:pic>
        <p:nvPicPr>
          <p:cNvPr id="5" name="Imag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207" y="269549"/>
            <a:ext cx="2501793" cy="83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781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6334615"/>
            <a:ext cx="1143000" cy="55325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7BF5487-5FA0-4BAB-A2EA-DAC86F0DFD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798" y="5975676"/>
            <a:ext cx="3441202" cy="717878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79123550-2D50-488F-B896-10BD333FAF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2" y="852487"/>
            <a:ext cx="11534775" cy="4928875"/>
          </a:xfrm>
          <a:prstGeom prst="rect">
            <a:avLst/>
          </a:prstGeom>
        </p:spPr>
      </p:pic>
      <p:pic>
        <p:nvPicPr>
          <p:cNvPr id="5" name="Imag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57" y="5858612"/>
            <a:ext cx="2501793" cy="83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365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6334615"/>
            <a:ext cx="1143000" cy="55325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7BF5487-5FA0-4BAB-A2EA-DAC86F0DFD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798" y="5975676"/>
            <a:ext cx="3441202" cy="71787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75D8575-0E7E-4EAE-89C2-72D21B93CF92}"/>
              </a:ext>
            </a:extLst>
          </p:cNvPr>
          <p:cNvSpPr/>
          <p:nvPr/>
        </p:nvSpPr>
        <p:spPr>
          <a:xfrm>
            <a:off x="960013" y="178579"/>
            <a:ext cx="9511386" cy="890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sz="3200" dirty="0">
                <a:solidFill>
                  <a:schemeClr val="accent1">
                    <a:lumMod val="50000"/>
                  </a:schemeClr>
                </a:solidFill>
                <a:latin typeface="Montserrat SemiBold"/>
              </a:rPr>
              <a:t>Les Données du  marché pharma &amp; Equipment médicaux et des dispositifs médicaux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54BF06B-382F-4565-B305-30D0BC061BA7}"/>
              </a:ext>
            </a:extLst>
          </p:cNvPr>
          <p:cNvSpPr txBox="1"/>
          <p:nvPr/>
        </p:nvSpPr>
        <p:spPr>
          <a:xfrm>
            <a:off x="1143000" y="1202853"/>
            <a:ext cx="10469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Infrastructures de la santé et équipements médicaux en Algérie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F1236FF-0B87-4EAA-824D-2534EA005B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1860232"/>
            <a:ext cx="9667875" cy="4195128"/>
          </a:xfrm>
          <a:prstGeom prst="rect">
            <a:avLst/>
          </a:prstGeom>
        </p:spPr>
      </p:pic>
      <p:pic>
        <p:nvPicPr>
          <p:cNvPr id="7" name="Imag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28" y="5956986"/>
            <a:ext cx="2501793" cy="83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478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6334615"/>
            <a:ext cx="1143000" cy="55325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7BF5487-5FA0-4BAB-A2EA-DAC86F0DFD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798" y="5975676"/>
            <a:ext cx="3441202" cy="71787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75D8575-0E7E-4EAE-89C2-72D21B93CF92}"/>
              </a:ext>
            </a:extLst>
          </p:cNvPr>
          <p:cNvSpPr/>
          <p:nvPr/>
        </p:nvSpPr>
        <p:spPr>
          <a:xfrm>
            <a:off x="960013" y="178579"/>
            <a:ext cx="9511386" cy="890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sz="3200" dirty="0">
                <a:solidFill>
                  <a:schemeClr val="accent1">
                    <a:lumMod val="50000"/>
                  </a:schemeClr>
                </a:solidFill>
                <a:latin typeface="Montserrat SemiBold"/>
              </a:rPr>
              <a:t>Les Données du  marché pharma &amp; Equipment médicaux et des dispositifs médicaux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54BF06B-382F-4565-B305-30D0BC061BA7}"/>
              </a:ext>
            </a:extLst>
          </p:cNvPr>
          <p:cNvSpPr txBox="1"/>
          <p:nvPr/>
        </p:nvSpPr>
        <p:spPr>
          <a:xfrm>
            <a:off x="1143000" y="1202853"/>
            <a:ext cx="10469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Répartition des établissements de soins privés par type de structure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289BDD-CAF6-4D85-847B-7B6E86D07FA7}"/>
              </a:ext>
            </a:extLst>
          </p:cNvPr>
          <p:cNvSpPr/>
          <p:nvPr/>
        </p:nvSpPr>
        <p:spPr>
          <a:xfrm>
            <a:off x="138309" y="2242415"/>
            <a:ext cx="595769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Les infrastructures privées de soins occupent maintenant une</a:t>
            </a:r>
          </a:p>
          <a:p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place importante dans le secteur de la santé.</a:t>
            </a:r>
          </a:p>
          <a:p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Ces infrastructures se répartissent comme suit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28 cliniques médicales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249 cliniques médico-chirurgicales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36 cliniques de diagnostic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151 centres d‘hémodialyse avec 1 780 reins disponibles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709 cabinets de groupe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9 042 cabinets de spécialistes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7 298 cabinets de généralistes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6 514 cabinets de chirurgie dentaire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Et 10 260 officines pharmaceutiques.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A5605BC-B107-4267-B7D0-BD47534742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690" y="2086388"/>
            <a:ext cx="4411801" cy="152613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DDF3F2D-48D1-4B1C-A245-97E120355B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0690" y="4062805"/>
            <a:ext cx="4342366" cy="1778334"/>
          </a:xfrm>
          <a:prstGeom prst="rect">
            <a:avLst/>
          </a:prstGeom>
        </p:spPr>
      </p:pic>
      <p:pic>
        <p:nvPicPr>
          <p:cNvPr id="11" name="Imag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12" y="5917144"/>
            <a:ext cx="2501793" cy="83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8542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6334615"/>
            <a:ext cx="1143000" cy="55325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7BF5487-5FA0-4BAB-A2EA-DAC86F0DFD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798" y="5975676"/>
            <a:ext cx="3441202" cy="71787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54BF06B-382F-4565-B305-30D0BC061BA7}"/>
              </a:ext>
            </a:extLst>
          </p:cNvPr>
          <p:cNvSpPr txBox="1"/>
          <p:nvPr/>
        </p:nvSpPr>
        <p:spPr>
          <a:xfrm>
            <a:off x="335280" y="164446"/>
            <a:ext cx="10995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FF0000"/>
                </a:solidFill>
              </a:rPr>
              <a:t>Données sur le marché du dispositif médical en Algérie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600554-0D6E-478B-95B9-7B64D20FC8D8}"/>
              </a:ext>
            </a:extLst>
          </p:cNvPr>
          <p:cNvSpPr/>
          <p:nvPr/>
        </p:nvSpPr>
        <p:spPr>
          <a:xfrm>
            <a:off x="1066836" y="810777"/>
            <a:ext cx="1078988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La facture d’importation des équipements médicaux par le secteur privé  a été évaluée à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286 millions € en 2019 et presque a 500 millions € par le secteur public.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Sur les 1 022 opérateurs agrées ,le marché est conduit par les 40 opérateurs relatifs aux différentes spécialités ayant effectué un nombre important d’opérations d’importation, parmi ces opérateurs les 16 premiers représentent 80% de montant total des importations, ils se spécialisent dans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 l’imagerie médicale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 Le dispositif médical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La  désinfection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Le dentaire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Les réactifs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l’hémodialyse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Les prothèses orthopédiques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Les implants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Afin d’encourager la production nationale et la commercialisation des produits locaux au détriment des importations , certains opérateurs souhaiteraient la genèse d’une assise juridique prévoyant le montage ou la fabrication de matériel et équipements médicaux conformément aux normes internationales. </a:t>
            </a:r>
          </a:p>
        </p:txBody>
      </p:sp>
      <p:pic>
        <p:nvPicPr>
          <p:cNvPr id="6" name="Imag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" y="6034208"/>
            <a:ext cx="2501793" cy="71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7785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6334615"/>
            <a:ext cx="1143000" cy="55325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7BF5487-5FA0-4BAB-A2EA-DAC86F0DFD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798" y="5975676"/>
            <a:ext cx="3441202" cy="71787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54BF06B-382F-4565-B305-30D0BC061BA7}"/>
              </a:ext>
            </a:extLst>
          </p:cNvPr>
          <p:cNvSpPr txBox="1"/>
          <p:nvPr/>
        </p:nvSpPr>
        <p:spPr>
          <a:xfrm>
            <a:off x="335280" y="164446"/>
            <a:ext cx="10995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FF0000"/>
                </a:solidFill>
              </a:rPr>
              <a:t>La E-Santé en Algérie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B3E7CF-7BEE-4732-82FC-637A7ACBEBE6}"/>
              </a:ext>
            </a:extLst>
          </p:cNvPr>
          <p:cNvSpPr/>
          <p:nvPr/>
        </p:nvSpPr>
        <p:spPr>
          <a:xfrm>
            <a:off x="1114922" y="1344734"/>
            <a:ext cx="97031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L’objectif de la mise en place de la stratégie nationale de la E- Santé à été fixée durant l’année  2019 par Mohamed El Amine DJAKER, spécialiste des technologies de l'information et de la communication à l'Organisation mondiale de la santé (OMS) en Algérie :</a:t>
            </a:r>
          </a:p>
          <a:p>
            <a:endParaRPr lang="fr-FR" dirty="0">
              <a:solidFill>
                <a:schemeClr val="accent1">
                  <a:lumMod val="50000"/>
                </a:schemeClr>
              </a:solidFill>
            </a:endParaRPr>
          </a:p>
          <a:p>
            <a:pPr indent="-285750">
              <a:buFont typeface="Arial" pitchFamily="34" charset="0"/>
              <a:buChar char="•"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La loi de santé 18-08 lui a consacré une disposition.</a:t>
            </a:r>
          </a:p>
          <a:p>
            <a:pPr indent="-285750">
              <a:buFont typeface="Arial" pitchFamily="34" charset="0"/>
              <a:buChar char="•"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Création et installation de l’agence nationale de numérisation en janvier 2021. </a:t>
            </a:r>
          </a:p>
          <a:p>
            <a:pPr indent="-285750">
              <a:buFont typeface="Arial" pitchFamily="34" charset="0"/>
              <a:buChar char="•"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Plusieurs sociétés savantes activent dans ce domaine notamment dans la télé médecine.</a:t>
            </a:r>
          </a:p>
          <a:p>
            <a:pPr indent="-285750">
              <a:buFont typeface="Arial" pitchFamily="34" charset="0"/>
              <a:buChar char="•"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Une activité qui se développe dans le secteur privé.</a:t>
            </a:r>
          </a:p>
          <a:p>
            <a:pPr indent="-285750">
              <a:buFont typeface="Arial" pitchFamily="34" charset="0"/>
              <a:buChar char="•"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Une activité dans le secteur pharma et du dispositif.</a:t>
            </a:r>
          </a:p>
          <a:p>
            <a:pPr indent="-285750">
              <a:buFont typeface="Arial" pitchFamily="34" charset="0"/>
              <a:buChar char="•"/>
            </a:pPr>
            <a:endParaRPr lang="fr-FR" dirty="0"/>
          </a:p>
          <a:p>
            <a:pPr indent="-285750">
              <a:buFont typeface="Arial" pitchFamily="34" charset="0"/>
              <a:buChar char="•"/>
            </a:pP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7" name="Imag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03" y="5776299"/>
            <a:ext cx="2501793" cy="83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3325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6334615"/>
            <a:ext cx="1143000" cy="55325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54BF06B-382F-4565-B305-30D0BC061BA7}"/>
              </a:ext>
            </a:extLst>
          </p:cNvPr>
          <p:cNvSpPr txBox="1"/>
          <p:nvPr/>
        </p:nvSpPr>
        <p:spPr>
          <a:xfrm>
            <a:off x="335280" y="164446"/>
            <a:ext cx="109956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</a:rPr>
              <a:t>Procédures d’enregistrement des produits pharmaceutiques et homologation des dispositifs médicaux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E706B3B-8CBC-49E0-86E4-311AFAEF5B20}"/>
              </a:ext>
            </a:extLst>
          </p:cNvPr>
          <p:cNvSpPr txBox="1"/>
          <p:nvPr/>
        </p:nvSpPr>
        <p:spPr>
          <a:xfrm>
            <a:off x="180000" y="1275141"/>
            <a:ext cx="3280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accent1">
                    <a:lumMod val="50000"/>
                  </a:schemeClr>
                </a:solidFill>
              </a:rPr>
              <a:t>1- Produits pharmaceutiques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F5766CEA-1B38-4BBD-B512-2B311253B3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5448855"/>
              </p:ext>
            </p:extLst>
          </p:nvPr>
        </p:nvGraphicFramePr>
        <p:xfrm>
          <a:off x="608330" y="189484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069213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6334615"/>
            <a:ext cx="1143000" cy="55325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54BF06B-382F-4565-B305-30D0BC061BA7}"/>
              </a:ext>
            </a:extLst>
          </p:cNvPr>
          <p:cNvSpPr txBox="1"/>
          <p:nvPr/>
        </p:nvSpPr>
        <p:spPr>
          <a:xfrm>
            <a:off x="335280" y="164446"/>
            <a:ext cx="109956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</a:rPr>
              <a:t>Procédures d’enregistrement des produits pharmaceutiques et homologation des dispositifs médicaux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E706B3B-8CBC-49E0-86E4-311AFAEF5B20}"/>
              </a:ext>
            </a:extLst>
          </p:cNvPr>
          <p:cNvSpPr txBox="1"/>
          <p:nvPr/>
        </p:nvSpPr>
        <p:spPr>
          <a:xfrm>
            <a:off x="143338" y="1426297"/>
            <a:ext cx="3280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accent1">
                    <a:lumMod val="50000"/>
                  </a:schemeClr>
                </a:solidFill>
              </a:rPr>
              <a:t>2- Dispositifs médicaux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99F068B-E5F1-4DAD-99D5-D663417D08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3671776"/>
              </p:ext>
            </p:extLst>
          </p:nvPr>
        </p:nvGraphicFramePr>
        <p:xfrm>
          <a:off x="143338" y="1808652"/>
          <a:ext cx="11905323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BF1B4179-7810-42C6-A646-29DB233077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798" y="5975676"/>
            <a:ext cx="3441202" cy="717878"/>
          </a:xfrm>
          <a:prstGeom prst="rect">
            <a:avLst/>
          </a:prstGeom>
        </p:spPr>
      </p:pic>
      <p:pic>
        <p:nvPicPr>
          <p:cNvPr id="8" name="Imag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98" y="5778443"/>
            <a:ext cx="2501793" cy="83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4323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6334615"/>
            <a:ext cx="1143000" cy="553253"/>
          </a:xfrm>
          <a:prstGeom prst="rect">
            <a:avLst/>
          </a:prstGeom>
        </p:spPr>
      </p:pic>
      <p:sp>
        <p:nvSpPr>
          <p:cNvPr id="8" name="Titre 7">
            <a:extLst>
              <a:ext uri="{FF2B5EF4-FFF2-40B4-BE49-F238E27FC236}">
                <a16:creationId xmlns:a16="http://schemas.microsoft.com/office/drawing/2014/main" id="{C909E331-C222-434C-BA62-163931512596}"/>
              </a:ext>
            </a:extLst>
          </p:cNvPr>
          <p:cNvSpPr txBox="1">
            <a:spLocks/>
          </p:cNvSpPr>
          <p:nvPr/>
        </p:nvSpPr>
        <p:spPr>
          <a:xfrm>
            <a:off x="866479" y="2098700"/>
            <a:ext cx="10664687" cy="208652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Frais des enregistrements des médicaments et homologation des dispositifs médicaux en Algérie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C2318AA-DE48-4CCE-BA51-05FBEC42EF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798" y="5975676"/>
            <a:ext cx="3441202" cy="717878"/>
          </a:xfrm>
          <a:prstGeom prst="rect">
            <a:avLst/>
          </a:prstGeom>
        </p:spPr>
      </p:pic>
      <p:pic>
        <p:nvPicPr>
          <p:cNvPr id="5" name="Imag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815" y="308251"/>
            <a:ext cx="2501793" cy="83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212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1" y="-1"/>
            <a:ext cx="2555775" cy="685006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180000" rtlCol="0" anchor="ctr" anchorCtr="0">
            <a:noAutofit/>
          </a:bodyPr>
          <a:lstStyle/>
          <a:p>
            <a:r>
              <a:rPr lang="fr-FR" sz="3200" b="1" dirty="0">
                <a:solidFill>
                  <a:prstClr val="white"/>
                </a:solidFill>
                <a:latin typeface="Trebuchet MS" panose="020B0603020202020204" pitchFamily="34" charset="0"/>
              </a:rPr>
              <a:t>SOMMAIRE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6334615"/>
            <a:ext cx="1143000" cy="553253"/>
          </a:xfrm>
          <a:prstGeom prst="rect">
            <a:avLst/>
          </a:prstGeom>
        </p:spPr>
      </p:pic>
      <p:sp>
        <p:nvSpPr>
          <p:cNvPr id="3" name="AutoShape 4" descr="https://frc-powerpoint.officeapps.live.com/pods/GetClipboardImage.ashx?Id=225b63a6-33f6-4f6a-8e39-7d23881643ac&amp;DC=GFR1&amp;wdoverrides=GetClipboardImageEnabled:true"/>
          <p:cNvSpPr>
            <a:spLocks noChangeAspect="1" noChangeArrowheads="1"/>
          </p:cNvSpPr>
          <p:nvPr/>
        </p:nvSpPr>
        <p:spPr bwMode="auto">
          <a:xfrm>
            <a:off x="3714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2781018" y="7937"/>
            <a:ext cx="529728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rgbClr val="0052A0"/>
                </a:solidFill>
              </a:rPr>
              <a:t>1</a:t>
            </a:r>
            <a:r>
              <a:rPr lang="fr-FR" sz="3200" b="1" baseline="30000" dirty="0">
                <a:solidFill>
                  <a:srgbClr val="0052A0"/>
                </a:solidFill>
              </a:rPr>
              <a:t>ère</a:t>
            </a:r>
            <a:r>
              <a:rPr lang="fr-FR" sz="3200" b="1" dirty="0">
                <a:solidFill>
                  <a:srgbClr val="0052A0"/>
                </a:solidFill>
              </a:rPr>
              <a:t> partie </a:t>
            </a:r>
          </a:p>
          <a:p>
            <a:pPr marL="742950" lvl="1" indent="-285750">
              <a:buClr>
                <a:srgbClr val="0052A0"/>
              </a:buClr>
              <a:buFont typeface="Wingdings" panose="05000000000000000000" pitchFamily="2" charset="2"/>
              <a:buChar char="Ø"/>
            </a:pPr>
            <a:r>
              <a:rPr lang="fr-FR" sz="3200" dirty="0">
                <a:solidFill>
                  <a:srgbClr val="0052A0"/>
                </a:solidFill>
              </a:rPr>
              <a:t>Cadre macro-économique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781018" y="1094686"/>
            <a:ext cx="7442487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>
                <a:solidFill>
                  <a:srgbClr val="0052A0"/>
                </a:solidFill>
              </a:rPr>
              <a:t>2</a:t>
            </a:r>
            <a:r>
              <a:rPr lang="fr-FR" sz="3600" b="1" baseline="30000" dirty="0">
                <a:solidFill>
                  <a:srgbClr val="0052A0"/>
                </a:solidFill>
              </a:rPr>
              <a:t>ème</a:t>
            </a:r>
            <a:r>
              <a:rPr lang="fr-FR" sz="3600" b="1" dirty="0">
                <a:solidFill>
                  <a:srgbClr val="0052A0"/>
                </a:solidFill>
              </a:rPr>
              <a:t> partie </a:t>
            </a:r>
          </a:p>
          <a:p>
            <a:pPr marL="742950" lvl="1" indent="-285750">
              <a:buClr>
                <a:srgbClr val="0052A0"/>
              </a:buClr>
              <a:buFont typeface="Wingdings" panose="05000000000000000000" pitchFamily="2" charset="2"/>
              <a:buChar char="Ø"/>
            </a:pPr>
            <a:r>
              <a:rPr lang="fr-FR" sz="3200" dirty="0">
                <a:solidFill>
                  <a:srgbClr val="0052A0"/>
                </a:solidFill>
              </a:rPr>
              <a:t>Loi de Finances et pratique des affaires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483B75F-DAFE-4DC6-BB0B-E65FE34D7609}"/>
              </a:ext>
            </a:extLst>
          </p:cNvPr>
          <p:cNvSpPr txBox="1"/>
          <p:nvPr/>
        </p:nvSpPr>
        <p:spPr>
          <a:xfrm>
            <a:off x="2781018" y="2412370"/>
            <a:ext cx="9063564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 algn="just">
              <a:buClr>
                <a:srgbClr val="0052A0"/>
              </a:buClr>
              <a:buFont typeface="Wingdings" panose="05000000000000000000" pitchFamily="2" charset="2"/>
              <a:buChar char="Ø"/>
            </a:pPr>
            <a:r>
              <a:rPr lang="fr-FR" sz="1400" dirty="0"/>
              <a:t>Domiciliation bancaire.</a:t>
            </a:r>
          </a:p>
          <a:p>
            <a:pPr marL="1200150" lvl="2" indent="-285750" algn="just">
              <a:buClr>
                <a:srgbClr val="0052A0"/>
              </a:buClr>
              <a:buFont typeface="Wingdings" panose="05000000000000000000" pitchFamily="2" charset="2"/>
              <a:buChar char="Ø"/>
            </a:pPr>
            <a:r>
              <a:rPr lang="fr-FR" sz="1400" dirty="0"/>
              <a:t>Incoterm.</a:t>
            </a:r>
          </a:p>
          <a:p>
            <a:pPr marL="1200150" lvl="2" indent="-285750" algn="just">
              <a:buClr>
                <a:srgbClr val="0052A0"/>
              </a:buClr>
              <a:buFont typeface="Wingdings" panose="05000000000000000000" pitchFamily="2" charset="2"/>
              <a:buChar char="Ø"/>
            </a:pPr>
            <a:r>
              <a:rPr lang="fr-FR" sz="1400" dirty="0"/>
              <a:t>Moyens de paiement  à l’international.</a:t>
            </a:r>
          </a:p>
          <a:p>
            <a:pPr marL="1200150" lvl="2" indent="-285750" algn="just">
              <a:buClr>
                <a:srgbClr val="0052A0"/>
              </a:buClr>
              <a:buFont typeface="Wingdings" panose="05000000000000000000" pitchFamily="2" charset="2"/>
              <a:buChar char="Ø"/>
            </a:pPr>
            <a:r>
              <a:rPr lang="fr-FR" sz="1400" dirty="0"/>
              <a:t>Importation de services.</a:t>
            </a:r>
          </a:p>
          <a:p>
            <a:pPr marL="1200150" lvl="2" indent="-285750" algn="just">
              <a:buClr>
                <a:srgbClr val="0052A0"/>
              </a:buClr>
              <a:buFont typeface="Wingdings" panose="05000000000000000000" pitchFamily="2" charset="2"/>
              <a:buChar char="Ø"/>
            </a:pPr>
            <a:r>
              <a:rPr lang="fr-FR" sz="1400" dirty="0"/>
              <a:t>Contraintes liées à l’importation pour de la revente en l’état.</a:t>
            </a:r>
          </a:p>
          <a:p>
            <a:pPr marL="1200150" lvl="2" indent="-285750" algn="just">
              <a:buClr>
                <a:srgbClr val="0052A0"/>
              </a:buClr>
              <a:buFont typeface="Wingdings" panose="05000000000000000000" pitchFamily="2" charset="2"/>
              <a:buChar char="Ø"/>
            </a:pPr>
            <a:r>
              <a:rPr lang="fr-FR" sz="1400" dirty="0"/>
              <a:t>Etiquetage.</a:t>
            </a:r>
          </a:p>
          <a:p>
            <a:pPr marL="1200150" lvl="2" indent="-285750" algn="just">
              <a:buClr>
                <a:srgbClr val="0052A0"/>
              </a:buClr>
              <a:buFont typeface="Wingdings" panose="05000000000000000000" pitchFamily="2" charset="2"/>
              <a:buChar char="Ø"/>
            </a:pPr>
            <a:r>
              <a:rPr lang="fr-FR" sz="1400" dirty="0"/>
              <a:t>Nouvelles mesures de la LF 2021 liées à l’importation pour la revente en l’état.</a:t>
            </a:r>
          </a:p>
          <a:p>
            <a:pPr marL="1200150" lvl="2" indent="-285750" algn="just">
              <a:buClr>
                <a:srgbClr val="0052A0"/>
              </a:buClr>
              <a:buFont typeface="Wingdings" panose="05000000000000000000" pitchFamily="2" charset="2"/>
              <a:buChar char="Ø"/>
            </a:pPr>
            <a:r>
              <a:rPr lang="fr-FR" sz="1400" dirty="0"/>
              <a:t>Rédaction des factures.</a:t>
            </a:r>
            <a:endParaRPr lang="fr-FR" sz="1000" dirty="0"/>
          </a:p>
          <a:p>
            <a:pPr marL="457200" indent="-457200">
              <a:buClr>
                <a:srgbClr val="0052A0"/>
              </a:buClr>
              <a:buFont typeface="+mj-lt"/>
              <a:buAutoNum type="arabicPeriod" startAt="2"/>
            </a:pPr>
            <a:endParaRPr lang="fr-FR" sz="1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BB1592D-821B-4AAC-BB60-864D949B307F}"/>
              </a:ext>
            </a:extLst>
          </p:cNvPr>
          <p:cNvSpPr/>
          <p:nvPr/>
        </p:nvSpPr>
        <p:spPr>
          <a:xfrm>
            <a:off x="2894616" y="4567976"/>
            <a:ext cx="499970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rgbClr val="0052A0"/>
                </a:solidFill>
              </a:rPr>
              <a:t> 3</a:t>
            </a:r>
            <a:r>
              <a:rPr lang="fr-FR" sz="3600" b="1" baseline="30000" dirty="0">
                <a:solidFill>
                  <a:srgbClr val="0052A0"/>
                </a:solidFill>
              </a:rPr>
              <a:t>ème</a:t>
            </a:r>
            <a:r>
              <a:rPr lang="fr-FR" sz="3600" b="1" dirty="0">
                <a:solidFill>
                  <a:srgbClr val="0052A0"/>
                </a:solidFill>
              </a:rPr>
              <a:t> partie </a:t>
            </a:r>
          </a:p>
          <a:p>
            <a:pPr marL="742950" lvl="1" indent="-285750">
              <a:buClr>
                <a:srgbClr val="0052A0"/>
              </a:buClr>
              <a:buFont typeface="Wingdings" panose="05000000000000000000" pitchFamily="2" charset="2"/>
              <a:buChar char="Ø"/>
            </a:pPr>
            <a:r>
              <a:rPr lang="fr-FR" sz="3200" dirty="0">
                <a:solidFill>
                  <a:srgbClr val="0052A0"/>
                </a:solidFill>
              </a:rPr>
              <a:t>Infos sectorielles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D1E67B6-2E71-496E-AE7A-3D2F14339A97}"/>
              </a:ext>
            </a:extLst>
          </p:cNvPr>
          <p:cNvSpPr txBox="1"/>
          <p:nvPr/>
        </p:nvSpPr>
        <p:spPr>
          <a:xfrm>
            <a:off x="2680579" y="5763314"/>
            <a:ext cx="883832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 algn="just">
              <a:buClr>
                <a:srgbClr val="0052A0"/>
              </a:buClr>
              <a:buFont typeface="Wingdings" panose="05000000000000000000" pitchFamily="2" charset="2"/>
              <a:buChar char="Ø"/>
            </a:pPr>
            <a:r>
              <a:rPr lang="fr-FR" sz="1400" dirty="0"/>
              <a:t>Importations produits.</a:t>
            </a:r>
          </a:p>
          <a:p>
            <a:pPr marL="1200150" lvl="2" indent="-285750" algn="just">
              <a:buClr>
                <a:srgbClr val="0052A0"/>
              </a:buClr>
              <a:buFont typeface="Wingdings" panose="05000000000000000000" pitchFamily="2" charset="2"/>
              <a:buChar char="Ø"/>
            </a:pPr>
            <a:r>
              <a:rPr lang="fr-FR" sz="1400" dirty="0"/>
              <a:t>Tendances</a:t>
            </a:r>
          </a:p>
          <a:p>
            <a:pPr lvl="2" algn="just">
              <a:buClr>
                <a:srgbClr val="0052A0"/>
              </a:buClr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61086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6334615"/>
            <a:ext cx="1143000" cy="55325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C2318AA-DE48-4CCE-BA51-05FBEC42EF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798" y="5975676"/>
            <a:ext cx="3441202" cy="717878"/>
          </a:xfrm>
          <a:prstGeom prst="rect">
            <a:avLst/>
          </a:prstGeom>
        </p:spPr>
      </p:pic>
      <p:sp>
        <p:nvSpPr>
          <p:cNvPr id="5" name="Titre 5">
            <a:extLst>
              <a:ext uri="{FF2B5EF4-FFF2-40B4-BE49-F238E27FC236}">
                <a16:creationId xmlns:a16="http://schemas.microsoft.com/office/drawing/2014/main" id="{3AE4DC84-7E1C-4D68-B94C-55933B65E358}"/>
              </a:ext>
            </a:extLst>
          </p:cNvPr>
          <p:cNvSpPr txBox="1">
            <a:spLocks/>
          </p:cNvSpPr>
          <p:nvPr/>
        </p:nvSpPr>
        <p:spPr>
          <a:xfrm>
            <a:off x="180000" y="193065"/>
            <a:ext cx="11462103" cy="7496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solidFill>
                  <a:srgbClr val="FF0000"/>
                </a:solidFill>
                <a:latin typeface="+mn-lt"/>
              </a:rPr>
              <a:t>Frais d’enregistrements des médicaments destinés à la fabrication locale:</a:t>
            </a:r>
          </a:p>
        </p:txBody>
      </p:sp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525B0658-409F-4C45-8067-FB374CBB54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129281"/>
              </p:ext>
            </p:extLst>
          </p:nvPr>
        </p:nvGraphicFramePr>
        <p:xfrm>
          <a:off x="424068" y="1245706"/>
          <a:ext cx="10986054" cy="4649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3027">
                  <a:extLst>
                    <a:ext uri="{9D8B030D-6E8A-4147-A177-3AD203B41FA5}">
                      <a16:colId xmlns:a16="http://schemas.microsoft.com/office/drawing/2014/main" val="1823683765"/>
                    </a:ext>
                  </a:extLst>
                </a:gridCol>
                <a:gridCol w="5493027">
                  <a:extLst>
                    <a:ext uri="{9D8B030D-6E8A-4147-A177-3AD203B41FA5}">
                      <a16:colId xmlns:a16="http://schemas.microsoft.com/office/drawing/2014/main" val="1219218138"/>
                    </a:ext>
                  </a:extLst>
                </a:gridCol>
              </a:tblGrid>
              <a:tr h="844127">
                <a:tc gridSpan="2">
                  <a:txBody>
                    <a:bodyPr/>
                    <a:lstStyle/>
                    <a:p>
                      <a:pPr algn="ctr"/>
                      <a:r>
                        <a:rPr lang="fr-F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Redevances perçues au profit de compte d’affectation spéciale n°302-096 intitulé</a:t>
                      </a:r>
                    </a:p>
                    <a:p>
                      <a:pPr algn="ctr"/>
                      <a:r>
                        <a:rPr lang="fr-F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 Fonds pour les urgences et les activités de soins médicaux »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389628"/>
                  </a:ext>
                </a:extLst>
              </a:tr>
              <a:tr h="524531">
                <a:tc>
                  <a:txBody>
                    <a:bodyPr/>
                    <a:lstStyle/>
                    <a:p>
                      <a:pPr algn="ctr"/>
                      <a:r>
                        <a:rPr lang="fr-FR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Nature des actes soumis</a:t>
                      </a:r>
                      <a:endParaRPr lang="fr-FR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Montant (en dinar)</a:t>
                      </a:r>
                      <a:endParaRPr lang="fr-FR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429782"/>
                  </a:ext>
                </a:extLst>
              </a:tr>
              <a:tr h="844127">
                <a:tc>
                  <a:txBody>
                    <a:bodyPr/>
                    <a:lstStyle/>
                    <a:p>
                      <a:r>
                        <a:rPr lang="fr-FR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Demande d’enregistrement  d’un </a:t>
                      </a:r>
                      <a:r>
                        <a:rPr lang="fr-FR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fr-FR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produit pharmaceutique, essentiel  destiné à la fabrication  locale </a:t>
                      </a:r>
                      <a:endParaRPr lang="fr-FR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100 000,00 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8146027"/>
                  </a:ext>
                </a:extLst>
              </a:tr>
              <a:tr h="11074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Demande d’enregistrement  d’un </a:t>
                      </a:r>
                      <a:r>
                        <a:rPr lang="fr-FR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fr-FR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produit pharmaceutique, non essentiel  destiné à la fabrication  locale </a:t>
                      </a:r>
                      <a:endParaRPr lang="fr-FR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endParaRPr lang="fr-FR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150 000,00 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764046"/>
                  </a:ext>
                </a:extLst>
              </a:tr>
              <a:tr h="1107474">
                <a:tc>
                  <a:txBody>
                    <a:bodyPr/>
                    <a:lstStyle/>
                    <a:p>
                      <a:r>
                        <a:rPr lang="fr-FR" sz="18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Demande de renouvellement de la  décision d’enregistrement d’un produit pharmaceutique destiné à la fabrication locale.</a:t>
                      </a:r>
                      <a:endParaRPr lang="fr-FR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300 000,00 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340494"/>
                  </a:ext>
                </a:extLst>
              </a:tr>
            </a:tbl>
          </a:graphicData>
        </a:graphic>
      </p:graphicFrame>
      <p:pic>
        <p:nvPicPr>
          <p:cNvPr id="7" name="Imag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5975676"/>
            <a:ext cx="2501793" cy="83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2447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6334615"/>
            <a:ext cx="1143000" cy="55325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C2318AA-DE48-4CCE-BA51-05FBEC42EF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798" y="5975676"/>
            <a:ext cx="3441202" cy="717878"/>
          </a:xfrm>
          <a:prstGeom prst="rect">
            <a:avLst/>
          </a:prstGeom>
        </p:spPr>
      </p:pic>
      <p:sp>
        <p:nvSpPr>
          <p:cNvPr id="5" name="Titre 5">
            <a:extLst>
              <a:ext uri="{FF2B5EF4-FFF2-40B4-BE49-F238E27FC236}">
                <a16:creationId xmlns:a16="http://schemas.microsoft.com/office/drawing/2014/main" id="{3AE4DC84-7E1C-4D68-B94C-55933B65E358}"/>
              </a:ext>
            </a:extLst>
          </p:cNvPr>
          <p:cNvSpPr txBox="1">
            <a:spLocks/>
          </p:cNvSpPr>
          <p:nvPr/>
        </p:nvSpPr>
        <p:spPr>
          <a:xfrm>
            <a:off x="180000" y="193065"/>
            <a:ext cx="11462103" cy="7496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solidFill>
                  <a:srgbClr val="FF0000"/>
                </a:solidFill>
                <a:latin typeface="+mn-lt"/>
              </a:rPr>
              <a:t>Frais d’enregistrements des médicaments destinés à l’importation:</a:t>
            </a:r>
          </a:p>
        </p:txBody>
      </p:sp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8467F9C5-BC8F-4413-980A-C724DB444F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780072"/>
              </p:ext>
            </p:extLst>
          </p:nvPr>
        </p:nvGraphicFramePr>
        <p:xfrm>
          <a:off x="788504" y="1046446"/>
          <a:ext cx="10614992" cy="45103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7496">
                  <a:extLst>
                    <a:ext uri="{9D8B030D-6E8A-4147-A177-3AD203B41FA5}">
                      <a16:colId xmlns:a16="http://schemas.microsoft.com/office/drawing/2014/main" val="1823683765"/>
                    </a:ext>
                  </a:extLst>
                </a:gridCol>
                <a:gridCol w="5307496">
                  <a:extLst>
                    <a:ext uri="{9D8B030D-6E8A-4147-A177-3AD203B41FA5}">
                      <a16:colId xmlns:a16="http://schemas.microsoft.com/office/drawing/2014/main" val="1219218138"/>
                    </a:ext>
                  </a:extLst>
                </a:gridCol>
              </a:tblGrid>
              <a:tr h="612270">
                <a:tc gridSpan="2">
                  <a:txBody>
                    <a:bodyPr/>
                    <a:lstStyle/>
                    <a:p>
                      <a:pPr algn="ctr"/>
                      <a:r>
                        <a:rPr lang="fr-F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Redevances perçues au profit de compte d’affectation spéciale n°302-096 intitulé</a:t>
                      </a:r>
                    </a:p>
                    <a:p>
                      <a:pPr algn="ctr"/>
                      <a:r>
                        <a:rPr lang="fr-F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 Fonds pour les urgences et les activités de soins médicaux »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389628"/>
                  </a:ext>
                </a:extLst>
              </a:tr>
              <a:tr h="568198">
                <a:tc>
                  <a:txBody>
                    <a:bodyPr/>
                    <a:lstStyle/>
                    <a:p>
                      <a:pPr algn="ctr"/>
                      <a:r>
                        <a:rPr lang="fr-FR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Nature des actes soumis</a:t>
                      </a:r>
                      <a:endParaRPr lang="fr-FR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Montant (en dinar)</a:t>
                      </a:r>
                      <a:endParaRPr lang="fr-FR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429782"/>
                  </a:ext>
                </a:extLst>
              </a:tr>
              <a:tr h="913673">
                <a:tc>
                  <a:txBody>
                    <a:bodyPr/>
                    <a:lstStyle/>
                    <a:p>
                      <a:r>
                        <a:rPr lang="fr-FR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Demande d’enregistrement  d’un </a:t>
                      </a:r>
                      <a:r>
                        <a:rPr lang="fr-FR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fr-FR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produit pharmaceutique, essentiel  destiné à l’importation</a:t>
                      </a:r>
                      <a:endParaRPr lang="fr-FR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600 000,00 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8146027"/>
                  </a:ext>
                </a:extLst>
              </a:tr>
              <a:tr h="7900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Demande d’enregistrement  d’un </a:t>
                      </a:r>
                      <a:r>
                        <a:rPr lang="fr-FR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fr-FR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produit pharmaceutique, non essentiel  destiné à l’importation</a:t>
                      </a:r>
                      <a:endParaRPr lang="fr-FR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endParaRPr lang="fr-FR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1 000 000,00 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764046"/>
                  </a:ext>
                </a:extLst>
              </a:tr>
              <a:tr h="1199670">
                <a:tc>
                  <a:txBody>
                    <a:bodyPr/>
                    <a:lstStyle/>
                    <a:p>
                      <a:r>
                        <a:rPr lang="fr-FR" sz="18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Demande de modification de la  décision d’enregistrement d’un produit pharmaceutique destiné à l’importation </a:t>
                      </a:r>
                      <a:endParaRPr lang="fr-FR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150 000,00 DA</a:t>
                      </a:r>
                    </a:p>
                    <a:p>
                      <a:endParaRPr lang="fr-FR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340494"/>
                  </a:ext>
                </a:extLst>
              </a:tr>
            </a:tbl>
          </a:graphicData>
        </a:graphic>
      </p:graphicFrame>
      <p:pic>
        <p:nvPicPr>
          <p:cNvPr id="6" name="Imag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7144"/>
            <a:ext cx="2501793" cy="83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0493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6334615"/>
            <a:ext cx="1143000" cy="55325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C2318AA-DE48-4CCE-BA51-05FBEC42EF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798" y="5975676"/>
            <a:ext cx="3441202" cy="717878"/>
          </a:xfrm>
          <a:prstGeom prst="rect">
            <a:avLst/>
          </a:prstGeom>
        </p:spPr>
      </p:pic>
      <p:sp>
        <p:nvSpPr>
          <p:cNvPr id="5" name="Titre 5">
            <a:extLst>
              <a:ext uri="{FF2B5EF4-FFF2-40B4-BE49-F238E27FC236}">
                <a16:creationId xmlns:a16="http://schemas.microsoft.com/office/drawing/2014/main" id="{3AE4DC84-7E1C-4D68-B94C-55933B65E358}"/>
              </a:ext>
            </a:extLst>
          </p:cNvPr>
          <p:cNvSpPr txBox="1">
            <a:spLocks/>
          </p:cNvSpPr>
          <p:nvPr/>
        </p:nvSpPr>
        <p:spPr>
          <a:xfrm>
            <a:off x="180000" y="193065"/>
            <a:ext cx="11462103" cy="7496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solidFill>
                  <a:srgbClr val="FF0000"/>
                </a:solidFill>
                <a:latin typeface="+mn-lt"/>
              </a:rPr>
              <a:t>Frais d’enregistrements des dispositifs médicaux:</a:t>
            </a:r>
          </a:p>
        </p:txBody>
      </p:sp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E86E28ED-381E-4D80-B255-DD8962606F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661540"/>
              </p:ext>
            </p:extLst>
          </p:nvPr>
        </p:nvGraphicFramePr>
        <p:xfrm>
          <a:off x="801756" y="995170"/>
          <a:ext cx="10588488" cy="48676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4244">
                  <a:extLst>
                    <a:ext uri="{9D8B030D-6E8A-4147-A177-3AD203B41FA5}">
                      <a16:colId xmlns:a16="http://schemas.microsoft.com/office/drawing/2014/main" val="1823683765"/>
                    </a:ext>
                  </a:extLst>
                </a:gridCol>
                <a:gridCol w="5294244">
                  <a:extLst>
                    <a:ext uri="{9D8B030D-6E8A-4147-A177-3AD203B41FA5}">
                      <a16:colId xmlns:a16="http://schemas.microsoft.com/office/drawing/2014/main" val="1219218138"/>
                    </a:ext>
                  </a:extLst>
                </a:gridCol>
              </a:tblGrid>
              <a:tr h="685065">
                <a:tc gridSpan="2">
                  <a:txBody>
                    <a:bodyPr/>
                    <a:lstStyle/>
                    <a:p>
                      <a:pPr algn="ctr"/>
                      <a:r>
                        <a:rPr lang="fr-F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Redevances perçues au profit de compte d’affectation spéciale n°302-096 intitulé</a:t>
                      </a:r>
                    </a:p>
                    <a:p>
                      <a:pPr algn="ctr"/>
                      <a:r>
                        <a:rPr lang="fr-F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 Fonds pour les urgences et les activités de soins médicaux »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389628"/>
                  </a:ext>
                </a:extLst>
              </a:tr>
              <a:tr h="569979">
                <a:tc>
                  <a:txBody>
                    <a:bodyPr/>
                    <a:lstStyle/>
                    <a:p>
                      <a:pPr algn="ctr"/>
                      <a:r>
                        <a:rPr lang="fr-FR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Nature des actes soumis</a:t>
                      </a:r>
                      <a:endParaRPr lang="fr-FR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Montant (en dinar)</a:t>
                      </a:r>
                      <a:endParaRPr lang="fr-FR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429782"/>
                  </a:ext>
                </a:extLst>
              </a:tr>
              <a:tr h="569979">
                <a:tc>
                  <a:txBody>
                    <a:bodyPr/>
                    <a:lstStyle/>
                    <a:p>
                      <a:r>
                        <a:rPr lang="fr-FR" sz="18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Demande d’enregistrement  d’un dispositif médical destiné à la fabrication  locale </a:t>
                      </a:r>
                      <a:endParaRPr lang="fr-FR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150 000, 00 DA</a:t>
                      </a:r>
                    </a:p>
                    <a:p>
                      <a:endParaRPr lang="fr-FR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8146027"/>
                  </a:ext>
                </a:extLst>
              </a:tr>
              <a:tr h="7074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Demande d’enregistrement  d’un dispositif médical destiné à l’importation</a:t>
                      </a:r>
                      <a:endParaRPr lang="fr-FR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endParaRPr lang="fr-FR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300 000,00 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8756245"/>
                  </a:ext>
                </a:extLst>
              </a:tr>
              <a:tr h="813475">
                <a:tc>
                  <a:txBody>
                    <a:bodyPr/>
                    <a:lstStyle/>
                    <a:p>
                      <a:r>
                        <a:rPr lang="fr-FR" sz="18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Demande de renouvellement d’homologation d’un dispositif médical destiné à la fabrication locale / importation</a:t>
                      </a:r>
                      <a:endParaRPr lang="fr-FR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300 000,00 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340494"/>
                  </a:ext>
                </a:extLst>
              </a:tr>
              <a:tr h="569979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Demande de modification d’homologation d’un dispositif médical </a:t>
                      </a:r>
                      <a:r>
                        <a:rPr lang="fr-FR" sz="18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destiné à la fabrication locale / importation</a:t>
                      </a:r>
                      <a:endParaRPr lang="fr-FR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150 000, 00 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2955167"/>
                  </a:ext>
                </a:extLst>
              </a:tr>
            </a:tbl>
          </a:graphicData>
        </a:graphic>
      </p:graphicFrame>
      <p:pic>
        <p:nvPicPr>
          <p:cNvPr id="7" name="Imag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5917144"/>
            <a:ext cx="2501793" cy="83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4245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6334615"/>
            <a:ext cx="1143000" cy="55325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C2318AA-DE48-4CCE-BA51-05FBEC42EF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798" y="5975676"/>
            <a:ext cx="3441202" cy="71787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F2E7E22-84A9-4F02-B3A9-34416E7B1BD8}"/>
              </a:ext>
            </a:extLst>
          </p:cNvPr>
          <p:cNvSpPr txBox="1">
            <a:spLocks/>
          </p:cNvSpPr>
          <p:nvPr/>
        </p:nvSpPr>
        <p:spPr>
          <a:xfrm>
            <a:off x="371475" y="160337"/>
            <a:ext cx="10515600" cy="5938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solidFill>
                  <a:srgbClr val="FF0000"/>
                </a:solidFill>
                <a:latin typeface="+mn-lt"/>
              </a:rPr>
              <a:t>Circuit de distribution du marché pharmaceutique (médicament):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2B3492A-4018-430E-A960-93C7088DE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" y="879560"/>
            <a:ext cx="11191875" cy="5128900"/>
          </a:xfrm>
          <a:prstGeom prst="rect">
            <a:avLst/>
          </a:prstGeom>
        </p:spPr>
      </p:pic>
      <p:pic>
        <p:nvPicPr>
          <p:cNvPr id="6" name="Imag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70" y="5933536"/>
            <a:ext cx="2501793" cy="83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028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6334615"/>
            <a:ext cx="1143000" cy="55325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C2318AA-DE48-4CCE-BA51-05FBEC42EF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798" y="5975676"/>
            <a:ext cx="3441202" cy="71787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F2E7E22-84A9-4F02-B3A9-34416E7B1BD8}"/>
              </a:ext>
            </a:extLst>
          </p:cNvPr>
          <p:cNvSpPr txBox="1">
            <a:spLocks/>
          </p:cNvSpPr>
          <p:nvPr/>
        </p:nvSpPr>
        <p:spPr>
          <a:xfrm>
            <a:off x="371475" y="160337"/>
            <a:ext cx="10515600" cy="5938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solidFill>
                  <a:srgbClr val="FF0000"/>
                </a:solidFill>
                <a:latin typeface="+mn-lt"/>
              </a:rPr>
              <a:t>Circuit de distribution du marché pharmaceutique (médicament):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AFB119F-2C44-4E83-B7AA-F4C9B7A5F9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5" y="754144"/>
            <a:ext cx="10991850" cy="5221532"/>
          </a:xfrm>
          <a:prstGeom prst="rect">
            <a:avLst/>
          </a:prstGeom>
        </p:spPr>
      </p:pic>
      <p:pic>
        <p:nvPicPr>
          <p:cNvPr id="8" name="Imag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98" y="5975676"/>
            <a:ext cx="2501793" cy="83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041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6334615"/>
            <a:ext cx="1143000" cy="55325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C2318AA-DE48-4CCE-BA51-05FBEC42EF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798" y="5975676"/>
            <a:ext cx="3441202" cy="71787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7C8B9AC-DA20-4CBF-B70F-3CE8C355649A}"/>
              </a:ext>
            </a:extLst>
          </p:cNvPr>
          <p:cNvSpPr txBox="1">
            <a:spLocks/>
          </p:cNvSpPr>
          <p:nvPr/>
        </p:nvSpPr>
        <p:spPr>
          <a:xfrm>
            <a:off x="371475" y="160337"/>
            <a:ext cx="4832121" cy="5938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b="1" dirty="0">
                <a:solidFill>
                  <a:srgbClr val="FF0000"/>
                </a:solidFill>
                <a:latin typeface="+mn-lt"/>
              </a:rPr>
              <a:t>Besoins du marché national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F429CFC-53D2-43F6-BAB6-06CC0EF59A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962" y="1576387"/>
            <a:ext cx="11268075" cy="3705225"/>
          </a:xfrm>
          <a:prstGeom prst="rect">
            <a:avLst/>
          </a:prstGeom>
        </p:spPr>
      </p:pic>
      <p:pic>
        <p:nvPicPr>
          <p:cNvPr id="6" name="Imag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8612"/>
            <a:ext cx="2501793" cy="83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2074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74"/>
          <a:stretch/>
        </p:blipFill>
        <p:spPr>
          <a:xfrm>
            <a:off x="363414" y="904902"/>
            <a:ext cx="11169748" cy="5234054"/>
          </a:xfrm>
          <a:prstGeom prst="rect">
            <a:avLst/>
          </a:prstGeom>
        </p:spPr>
      </p:pic>
      <p:cxnSp>
        <p:nvCxnSpPr>
          <p:cNvPr id="3" name="Connecteur droit 2"/>
          <p:cNvCxnSpPr/>
          <p:nvPr/>
        </p:nvCxnSpPr>
        <p:spPr>
          <a:xfrm flipV="1">
            <a:off x="546294" y="886264"/>
            <a:ext cx="11169748" cy="1"/>
          </a:xfrm>
          <a:prstGeom prst="line">
            <a:avLst/>
          </a:prstGeom>
          <a:ln w="28575">
            <a:solidFill>
              <a:srgbClr val="065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546294" y="6189784"/>
            <a:ext cx="11169748" cy="1"/>
          </a:xfrm>
          <a:prstGeom prst="line">
            <a:avLst/>
          </a:prstGeom>
          <a:ln w="28575">
            <a:solidFill>
              <a:srgbClr val="065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22" y="6291441"/>
            <a:ext cx="2379786" cy="49259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419" y="6262169"/>
            <a:ext cx="1877141" cy="532757"/>
          </a:xfrm>
          <a:prstGeom prst="rect">
            <a:avLst/>
          </a:prstGeom>
        </p:spPr>
      </p:pic>
      <p:sp>
        <p:nvSpPr>
          <p:cNvPr id="7" name="Chevron 6"/>
          <p:cNvSpPr/>
          <p:nvPr/>
        </p:nvSpPr>
        <p:spPr>
          <a:xfrm>
            <a:off x="926122" y="290950"/>
            <a:ext cx="506436" cy="492369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ZoneTexte 3"/>
          <p:cNvSpPr txBox="1">
            <a:spLocks noChangeArrowheads="1"/>
          </p:cNvSpPr>
          <p:nvPr/>
        </p:nvSpPr>
        <p:spPr bwMode="auto">
          <a:xfrm>
            <a:off x="1432558" y="154576"/>
            <a:ext cx="6907401" cy="65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r>
              <a:rPr lang="fr-FR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APPROCHE</a:t>
            </a:r>
            <a:r>
              <a:rPr lang="fr-FR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MARCHÉ 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E7D58AF4-1C18-46B4-9876-1E53E426041A}"/>
              </a:ext>
            </a:extLst>
          </p:cNvPr>
          <p:cNvSpPr/>
          <p:nvPr/>
        </p:nvSpPr>
        <p:spPr>
          <a:xfrm>
            <a:off x="2943301" y="2698299"/>
            <a:ext cx="2301060" cy="2317516"/>
          </a:xfrm>
          <a:prstGeom prst="ellipse">
            <a:avLst/>
          </a:prstGeom>
          <a:solidFill>
            <a:srgbClr val="E80041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PRÉSENCE</a:t>
            </a:r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DÉVELOPPE LE </a:t>
            </a: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RÉSEAU</a:t>
            </a:r>
          </a:p>
          <a:p>
            <a:pPr algn="ctr"/>
            <a:endParaRPr lang="fr-MA" sz="1100" dirty="0">
              <a:solidFill>
                <a:schemeClr val="bg1"/>
              </a:solidFill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2DE97ED0-3D34-40A3-A686-C42605185350}"/>
              </a:ext>
            </a:extLst>
          </p:cNvPr>
          <p:cNvSpPr/>
          <p:nvPr/>
        </p:nvSpPr>
        <p:spPr>
          <a:xfrm>
            <a:off x="4649775" y="1643106"/>
            <a:ext cx="2323087" cy="2272601"/>
          </a:xfrm>
          <a:prstGeom prst="ellipse">
            <a:avLst/>
          </a:prstGeom>
          <a:solidFill>
            <a:srgbClr val="4472C4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fr-FR" b="1" dirty="0">
                <a:solidFill>
                  <a:srgbClr val="BF11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RÉSEAU</a:t>
            </a:r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CONSTRUIT LA </a:t>
            </a:r>
            <a:r>
              <a:rPr lang="fr-FR" b="1" dirty="0">
                <a:solidFill>
                  <a:srgbClr val="BF11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CONFIANCE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7466E53-5939-4696-8AF2-6E535BB784CB}"/>
              </a:ext>
            </a:extLst>
          </p:cNvPr>
          <p:cNvSpPr/>
          <p:nvPr/>
        </p:nvSpPr>
        <p:spPr>
          <a:xfrm>
            <a:off x="6595927" y="933563"/>
            <a:ext cx="2295825" cy="2220204"/>
          </a:xfrm>
          <a:prstGeom prst="ellipse">
            <a:avLst/>
          </a:prstGeom>
          <a:solidFill>
            <a:srgbClr val="00206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fr-FR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CONFIANCE </a:t>
            </a:r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APPORTE LES </a:t>
            </a:r>
            <a:r>
              <a:rPr lang="fr-FR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AFFAIRES</a:t>
            </a:r>
          </a:p>
          <a:p>
            <a:pPr algn="ctr"/>
            <a:endParaRPr lang="fr-FR" sz="1100" dirty="0">
              <a:solidFill>
                <a:schemeClr val="bg1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CD5C52B-C0D6-4F4F-8838-6622FC051ACD}"/>
              </a:ext>
            </a:extLst>
          </p:cNvPr>
          <p:cNvSpPr txBox="1"/>
          <p:nvPr/>
        </p:nvSpPr>
        <p:spPr>
          <a:xfrm>
            <a:off x="4983928" y="6476262"/>
            <a:ext cx="2799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Février 2021</a:t>
            </a:r>
          </a:p>
        </p:txBody>
      </p:sp>
    </p:spTree>
    <p:extLst>
      <p:ext uri="{BB962C8B-B14F-4D97-AF65-F5344CB8AC3E}">
        <p14:creationId xmlns:p14="http://schemas.microsoft.com/office/powerpoint/2010/main" val="37542977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 flipV="1">
            <a:off x="546294" y="6189784"/>
            <a:ext cx="11169748" cy="1"/>
          </a:xfrm>
          <a:prstGeom prst="line">
            <a:avLst/>
          </a:prstGeom>
          <a:ln w="28575">
            <a:solidFill>
              <a:srgbClr val="065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22" y="6291441"/>
            <a:ext cx="2379786" cy="49259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419" y="6262169"/>
            <a:ext cx="1877141" cy="53275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F27BBA2-AF5F-47ED-A14B-C95FAF1518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5" y="328613"/>
            <a:ext cx="11791950" cy="557469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DD5CF3D-3984-4246-B81E-2A9FC7162231}"/>
              </a:ext>
            </a:extLst>
          </p:cNvPr>
          <p:cNvSpPr txBox="1"/>
          <p:nvPr/>
        </p:nvSpPr>
        <p:spPr>
          <a:xfrm>
            <a:off x="4983928" y="6476262"/>
            <a:ext cx="2799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Février 2021</a:t>
            </a:r>
          </a:p>
        </p:txBody>
      </p:sp>
      <p:pic>
        <p:nvPicPr>
          <p:cNvPr id="8" name="Imag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419" y="226957"/>
            <a:ext cx="2501793" cy="83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1608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 flipV="1">
            <a:off x="546294" y="6189784"/>
            <a:ext cx="11169748" cy="1"/>
          </a:xfrm>
          <a:prstGeom prst="line">
            <a:avLst/>
          </a:prstGeom>
          <a:ln w="28575">
            <a:solidFill>
              <a:srgbClr val="065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22" y="6291441"/>
            <a:ext cx="2379786" cy="49259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419" y="6262169"/>
            <a:ext cx="1877141" cy="532757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693F477C-7834-4AD8-B889-B1C2F23BA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512" y="495300"/>
            <a:ext cx="11610975" cy="540800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6F70A06-B118-4C6C-A6E8-88A3CD1A14E4}"/>
              </a:ext>
            </a:extLst>
          </p:cNvPr>
          <p:cNvSpPr txBox="1"/>
          <p:nvPr/>
        </p:nvSpPr>
        <p:spPr>
          <a:xfrm>
            <a:off x="4983928" y="6476262"/>
            <a:ext cx="2799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Février 2021</a:t>
            </a:r>
          </a:p>
        </p:txBody>
      </p:sp>
    </p:spTree>
    <p:extLst>
      <p:ext uri="{BB962C8B-B14F-4D97-AF65-F5344CB8AC3E}">
        <p14:creationId xmlns:p14="http://schemas.microsoft.com/office/powerpoint/2010/main" val="10098603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 flipV="1">
            <a:off x="546294" y="6189784"/>
            <a:ext cx="11169748" cy="1"/>
          </a:xfrm>
          <a:prstGeom prst="line">
            <a:avLst/>
          </a:prstGeom>
          <a:ln w="28575">
            <a:solidFill>
              <a:srgbClr val="065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22" y="6291441"/>
            <a:ext cx="2379786" cy="49259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419" y="6262169"/>
            <a:ext cx="1877141" cy="53275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9798E3F-D48D-4083-AAEE-473FDFB61AFB}"/>
              </a:ext>
            </a:extLst>
          </p:cNvPr>
          <p:cNvSpPr txBox="1"/>
          <p:nvPr/>
        </p:nvSpPr>
        <p:spPr>
          <a:xfrm>
            <a:off x="4983928" y="6476262"/>
            <a:ext cx="2799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Février 2021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BEC0440-43AF-4894-8F14-71585B3B44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62" y="193040"/>
            <a:ext cx="12030075" cy="544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5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1" y="-1"/>
            <a:ext cx="2555775" cy="685006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180000" rtlCol="0" anchor="ctr" anchorCtr="0">
            <a:noAutofit/>
          </a:bodyPr>
          <a:lstStyle/>
          <a:p>
            <a:r>
              <a:rPr lang="fr-FR" sz="3200" b="1" dirty="0">
                <a:solidFill>
                  <a:prstClr val="white"/>
                </a:solidFill>
                <a:latin typeface="Trebuchet MS" panose="020B0603020202020204" pitchFamily="34" charset="0"/>
              </a:rPr>
              <a:t>ALGERIE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6334615"/>
            <a:ext cx="1143000" cy="553253"/>
          </a:xfrm>
          <a:prstGeom prst="rect">
            <a:avLst/>
          </a:prstGeom>
        </p:spPr>
      </p:pic>
      <p:sp>
        <p:nvSpPr>
          <p:cNvPr id="3" name="AutoShape 4" descr="https://frc-powerpoint.officeapps.live.com/pods/GetClipboardImage.ashx?Id=225b63a6-33f6-4f6a-8e39-7d23881643ac&amp;DC=GFR1&amp;wdoverrides=GetClipboardImageEnabled:true"/>
          <p:cNvSpPr>
            <a:spLocks noChangeAspect="1" noChangeArrowheads="1"/>
          </p:cNvSpPr>
          <p:nvPr/>
        </p:nvSpPr>
        <p:spPr bwMode="auto">
          <a:xfrm>
            <a:off x="3714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4153746" y="2650757"/>
            <a:ext cx="713451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800" b="1" dirty="0">
                <a:solidFill>
                  <a:srgbClr val="0052A0"/>
                </a:solidFill>
              </a:rPr>
              <a:t>1</a:t>
            </a:r>
            <a:r>
              <a:rPr lang="fr-FR" sz="4800" b="1" baseline="30000" dirty="0">
                <a:solidFill>
                  <a:srgbClr val="0052A0"/>
                </a:solidFill>
              </a:rPr>
              <a:t>ère</a:t>
            </a:r>
            <a:r>
              <a:rPr lang="fr-FR" sz="4800" b="1" dirty="0">
                <a:solidFill>
                  <a:srgbClr val="0052A0"/>
                </a:solidFill>
              </a:rPr>
              <a:t> partie </a:t>
            </a:r>
          </a:p>
          <a:p>
            <a:pPr lvl="1">
              <a:buClr>
                <a:srgbClr val="0052A0"/>
              </a:buClr>
            </a:pPr>
            <a:r>
              <a:rPr lang="fr-FR" sz="4800" dirty="0">
                <a:solidFill>
                  <a:srgbClr val="0052A0"/>
                </a:solidFill>
              </a:rPr>
              <a:t>Cadre macro-économique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7BF5487-5FA0-4BAB-A2EA-DAC86F0DFD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798" y="5902960"/>
            <a:ext cx="3441202" cy="71787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1739493-7FC9-48F8-9F27-E39C1BF106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0" y="113082"/>
            <a:ext cx="4540903" cy="113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0215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 flipV="1">
            <a:off x="546294" y="6189784"/>
            <a:ext cx="11169748" cy="1"/>
          </a:xfrm>
          <a:prstGeom prst="line">
            <a:avLst/>
          </a:prstGeom>
          <a:ln w="28575">
            <a:solidFill>
              <a:srgbClr val="065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22" y="6291441"/>
            <a:ext cx="2379786" cy="49259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419" y="6262169"/>
            <a:ext cx="1877141" cy="53275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95769" y="3390364"/>
            <a:ext cx="3414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Halim AMMAR KHODJA</a:t>
            </a:r>
          </a:p>
          <a:p>
            <a:r>
              <a:rPr lang="fr-FR" b="1" dirty="0">
                <a:solidFill>
                  <a:srgbClr val="002060"/>
                </a:solidFill>
              </a:rPr>
              <a:t>Directeur Adjoint</a:t>
            </a:r>
          </a:p>
          <a:p>
            <a:r>
              <a:rPr lang="fr-FR" b="1" dirty="0">
                <a:solidFill>
                  <a:srgbClr val="002060"/>
                </a:solidFill>
                <a:hlinkClick r:id="rId4"/>
              </a:rPr>
              <a:t>Halim.ammarkhodja@cciaf.org</a:t>
            </a:r>
            <a:r>
              <a:rPr lang="fr-FR" b="1" dirty="0">
                <a:solidFill>
                  <a:srgbClr val="002060"/>
                </a:solidFill>
              </a:rPr>
              <a:t> </a:t>
            </a:r>
          </a:p>
          <a:p>
            <a:r>
              <a:rPr lang="fr-FR" b="1" dirty="0">
                <a:solidFill>
                  <a:srgbClr val="002060"/>
                </a:solidFill>
              </a:rPr>
              <a:t>Tél :     +213 (0)23 50 70 19</a:t>
            </a:r>
          </a:p>
          <a:p>
            <a:r>
              <a:rPr lang="fr-FR" b="1" dirty="0">
                <a:solidFill>
                  <a:srgbClr val="002060"/>
                </a:solidFill>
              </a:rPr>
              <a:t>Fax :    +213 (0)23 50 70 32</a:t>
            </a:r>
          </a:p>
          <a:p>
            <a:r>
              <a:rPr lang="fr-FR" b="1" dirty="0">
                <a:solidFill>
                  <a:srgbClr val="002060"/>
                </a:solidFill>
              </a:rPr>
              <a:t>Mob :  +213 (0)770 82 00 80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2990894" y="3166496"/>
            <a:ext cx="15765" cy="2202063"/>
          </a:xfrm>
          <a:prstGeom prst="line">
            <a:avLst/>
          </a:prstGeom>
          <a:ln w="28575">
            <a:solidFill>
              <a:srgbClr val="BF11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5"/>
          <p:cNvSpPr txBox="1"/>
          <p:nvPr/>
        </p:nvSpPr>
        <p:spPr>
          <a:xfrm>
            <a:off x="2567117" y="1726797"/>
            <a:ext cx="7057765" cy="1133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endParaRPr lang="pt-BR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70000"/>
              </a:lnSpc>
            </a:pPr>
            <a:r>
              <a:rPr lang="pt-BR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Merci pour votre attention.</a:t>
            </a:r>
          </a:p>
          <a:p>
            <a:pPr algn="ctr">
              <a:lnSpc>
                <a:spcPct val="70000"/>
              </a:lnSpc>
            </a:pPr>
            <a:endParaRPr lang="pt-BR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68"/>
          <p:cNvCxnSpPr/>
          <p:nvPr/>
        </p:nvCxnSpPr>
        <p:spPr>
          <a:xfrm>
            <a:off x="2567117" y="2689260"/>
            <a:ext cx="7057765" cy="0"/>
          </a:xfrm>
          <a:prstGeom prst="line">
            <a:avLst/>
          </a:prstGeom>
          <a:ln w="38100" cmpd="sng">
            <a:solidFill>
              <a:srgbClr val="BF115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79"/>
          <a:stretch/>
        </p:blipFill>
        <p:spPr>
          <a:xfrm>
            <a:off x="628682" y="3227102"/>
            <a:ext cx="2244223" cy="208085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26A908E-9B08-49E2-ACA9-C87EE9BB1317}"/>
              </a:ext>
            </a:extLst>
          </p:cNvPr>
          <p:cNvSpPr/>
          <p:nvPr/>
        </p:nvSpPr>
        <p:spPr>
          <a:xfrm>
            <a:off x="7855893" y="3429000"/>
            <a:ext cx="37074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Malik AIT SAID</a:t>
            </a:r>
          </a:p>
          <a:p>
            <a:r>
              <a:rPr lang="fr-FR" b="1" dirty="0">
                <a:solidFill>
                  <a:srgbClr val="002060"/>
                </a:solidFill>
              </a:rPr>
              <a:t>PDG ETIQUE MED, MERKET ACCESS</a:t>
            </a:r>
          </a:p>
          <a:p>
            <a:r>
              <a:rPr lang="fi-FI" b="1" dirty="0">
                <a:solidFill>
                  <a:srgbClr val="002060"/>
                </a:solidFill>
                <a:hlinkClick r:id="rId6"/>
              </a:rPr>
              <a:t>maitsaid25@gmail.com</a:t>
            </a:r>
            <a:endParaRPr lang="fi-FI" b="1" dirty="0">
              <a:solidFill>
                <a:srgbClr val="002060"/>
              </a:solidFill>
            </a:endParaRPr>
          </a:p>
          <a:p>
            <a:r>
              <a:rPr lang="fr-FR" b="1" dirty="0">
                <a:solidFill>
                  <a:srgbClr val="002060"/>
                </a:solidFill>
              </a:rPr>
              <a:t>Mob :  +213 (0)555 61 05 99</a:t>
            </a:r>
          </a:p>
        </p:txBody>
      </p:sp>
      <p:pic>
        <p:nvPicPr>
          <p:cNvPr id="17" name="Imag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767" y="6251281"/>
            <a:ext cx="2501793" cy="53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350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 40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40"/>
          <a:stretch/>
        </p:blipFill>
        <p:spPr>
          <a:xfrm>
            <a:off x="546294" y="886264"/>
            <a:ext cx="11169747" cy="5276635"/>
          </a:xfrm>
          <a:prstGeom prst="rect">
            <a:avLst/>
          </a:prstGeom>
        </p:spPr>
      </p:pic>
      <p:cxnSp>
        <p:nvCxnSpPr>
          <p:cNvPr id="3" name="Connecteur droit 2"/>
          <p:cNvCxnSpPr/>
          <p:nvPr/>
        </p:nvCxnSpPr>
        <p:spPr>
          <a:xfrm flipV="1">
            <a:off x="546294" y="886264"/>
            <a:ext cx="11169748" cy="1"/>
          </a:xfrm>
          <a:prstGeom prst="line">
            <a:avLst/>
          </a:prstGeom>
          <a:ln w="28575">
            <a:solidFill>
              <a:srgbClr val="065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546294" y="6189784"/>
            <a:ext cx="11169748" cy="1"/>
          </a:xfrm>
          <a:prstGeom prst="line">
            <a:avLst/>
          </a:prstGeom>
          <a:ln w="28575">
            <a:solidFill>
              <a:srgbClr val="065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22" y="6291441"/>
            <a:ext cx="2379786" cy="49259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419" y="6262169"/>
            <a:ext cx="1877141" cy="532757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4983928" y="6476262"/>
            <a:ext cx="2799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Février- 2021</a:t>
            </a:r>
          </a:p>
        </p:txBody>
      </p:sp>
      <p:sp>
        <p:nvSpPr>
          <p:cNvPr id="17" name="Chevron 16"/>
          <p:cNvSpPr/>
          <p:nvPr/>
        </p:nvSpPr>
        <p:spPr>
          <a:xfrm>
            <a:off x="926122" y="290950"/>
            <a:ext cx="506436" cy="492369"/>
          </a:xfrm>
          <a:prstGeom prst="chevron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448972" y="188460"/>
            <a:ext cx="3713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HISTORIQUE</a:t>
            </a:r>
          </a:p>
        </p:txBody>
      </p:sp>
      <p:sp>
        <p:nvSpPr>
          <p:cNvPr id="19" name="Ellipse 18"/>
          <p:cNvSpPr/>
          <p:nvPr/>
        </p:nvSpPr>
        <p:spPr>
          <a:xfrm>
            <a:off x="672903" y="970664"/>
            <a:ext cx="1189893" cy="787792"/>
          </a:xfrm>
          <a:prstGeom prst="ellipse">
            <a:avLst/>
          </a:prstGeom>
          <a:gradFill flip="none" rotWithShape="1">
            <a:gsLst>
              <a:gs pos="0">
                <a:srgbClr val="E30613">
                  <a:tint val="66000"/>
                  <a:satMod val="160000"/>
                </a:srgbClr>
              </a:gs>
              <a:gs pos="50000">
                <a:srgbClr val="E30613">
                  <a:tint val="44500"/>
                  <a:satMod val="160000"/>
                </a:srgbClr>
              </a:gs>
              <a:gs pos="100000">
                <a:srgbClr val="E30613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672902" y="1892097"/>
            <a:ext cx="1189893" cy="787792"/>
          </a:xfrm>
          <a:prstGeom prst="ellipse">
            <a:avLst/>
          </a:prstGeom>
          <a:gradFill flip="none" rotWithShape="1">
            <a:gsLst>
              <a:gs pos="0">
                <a:srgbClr val="E30613">
                  <a:tint val="66000"/>
                  <a:satMod val="160000"/>
                </a:srgbClr>
              </a:gs>
              <a:gs pos="50000">
                <a:srgbClr val="E30613">
                  <a:tint val="44500"/>
                  <a:satMod val="160000"/>
                </a:srgbClr>
              </a:gs>
              <a:gs pos="100000">
                <a:srgbClr val="E30613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672901" y="2817045"/>
            <a:ext cx="1189893" cy="787792"/>
          </a:xfrm>
          <a:prstGeom prst="ellipse">
            <a:avLst/>
          </a:prstGeom>
          <a:gradFill flip="none" rotWithShape="1">
            <a:gsLst>
              <a:gs pos="0">
                <a:srgbClr val="E30613">
                  <a:tint val="66000"/>
                  <a:satMod val="160000"/>
                </a:srgbClr>
              </a:gs>
              <a:gs pos="50000">
                <a:srgbClr val="E30613">
                  <a:tint val="44500"/>
                  <a:satMod val="160000"/>
                </a:srgbClr>
              </a:gs>
              <a:gs pos="100000">
                <a:srgbClr val="E30613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672898" y="3724410"/>
            <a:ext cx="1189893" cy="787792"/>
          </a:xfrm>
          <a:prstGeom prst="ellipse">
            <a:avLst/>
          </a:prstGeom>
          <a:gradFill flip="none" rotWithShape="1">
            <a:gsLst>
              <a:gs pos="0">
                <a:srgbClr val="E30613">
                  <a:tint val="66000"/>
                  <a:satMod val="160000"/>
                </a:srgbClr>
              </a:gs>
              <a:gs pos="50000">
                <a:srgbClr val="E30613">
                  <a:tint val="44500"/>
                  <a:satMod val="160000"/>
                </a:srgbClr>
              </a:gs>
              <a:gs pos="100000">
                <a:srgbClr val="E30613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672897" y="4659911"/>
            <a:ext cx="1189893" cy="787792"/>
          </a:xfrm>
          <a:prstGeom prst="ellipse">
            <a:avLst/>
          </a:prstGeom>
          <a:gradFill flip="none" rotWithShape="1">
            <a:gsLst>
              <a:gs pos="0">
                <a:srgbClr val="E30613">
                  <a:tint val="66000"/>
                  <a:satMod val="160000"/>
                </a:srgbClr>
              </a:gs>
              <a:gs pos="50000">
                <a:srgbClr val="E30613">
                  <a:tint val="44500"/>
                  <a:satMod val="160000"/>
                </a:srgbClr>
              </a:gs>
              <a:gs pos="100000">
                <a:srgbClr val="E30613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6466445" y="939969"/>
            <a:ext cx="1189893" cy="787792"/>
          </a:xfrm>
          <a:prstGeom prst="ellipse">
            <a:avLst/>
          </a:prstGeom>
          <a:gradFill flip="none" rotWithShape="1">
            <a:gsLst>
              <a:gs pos="0">
                <a:srgbClr val="E30613">
                  <a:tint val="66000"/>
                  <a:satMod val="160000"/>
                </a:srgbClr>
              </a:gs>
              <a:gs pos="50000">
                <a:srgbClr val="E30613">
                  <a:tint val="44500"/>
                  <a:satMod val="160000"/>
                </a:srgbClr>
              </a:gs>
              <a:gs pos="100000">
                <a:srgbClr val="E30613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6466445" y="1825276"/>
            <a:ext cx="1189893" cy="787792"/>
          </a:xfrm>
          <a:prstGeom prst="ellipse">
            <a:avLst/>
          </a:prstGeom>
          <a:gradFill flip="none" rotWithShape="1">
            <a:gsLst>
              <a:gs pos="0">
                <a:srgbClr val="E30613">
                  <a:tint val="66000"/>
                  <a:satMod val="160000"/>
                </a:srgbClr>
              </a:gs>
              <a:gs pos="50000">
                <a:srgbClr val="E30613">
                  <a:tint val="44500"/>
                  <a:satMod val="160000"/>
                </a:srgbClr>
              </a:gs>
              <a:gs pos="100000">
                <a:srgbClr val="E30613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6508509" y="2746709"/>
            <a:ext cx="1189893" cy="787792"/>
          </a:xfrm>
          <a:prstGeom prst="ellipse">
            <a:avLst/>
          </a:prstGeom>
          <a:gradFill flip="none" rotWithShape="1">
            <a:gsLst>
              <a:gs pos="0">
                <a:srgbClr val="E30613">
                  <a:tint val="66000"/>
                  <a:satMod val="160000"/>
                </a:srgbClr>
              </a:gs>
              <a:gs pos="50000">
                <a:srgbClr val="E30613">
                  <a:tint val="44500"/>
                  <a:satMod val="160000"/>
                </a:srgbClr>
              </a:gs>
              <a:gs pos="100000">
                <a:srgbClr val="E30613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6508509" y="3637452"/>
            <a:ext cx="1189893" cy="787792"/>
          </a:xfrm>
          <a:prstGeom prst="ellipse">
            <a:avLst/>
          </a:prstGeom>
          <a:gradFill flip="none" rotWithShape="1">
            <a:gsLst>
              <a:gs pos="0">
                <a:srgbClr val="E30613">
                  <a:tint val="66000"/>
                  <a:satMod val="160000"/>
                </a:srgbClr>
              </a:gs>
              <a:gs pos="50000">
                <a:srgbClr val="E30613">
                  <a:tint val="44500"/>
                  <a:satMod val="160000"/>
                </a:srgbClr>
              </a:gs>
              <a:gs pos="100000">
                <a:srgbClr val="E30613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6508509" y="4519302"/>
            <a:ext cx="1189893" cy="787792"/>
          </a:xfrm>
          <a:prstGeom prst="ellipse">
            <a:avLst/>
          </a:prstGeom>
          <a:gradFill flip="none" rotWithShape="1">
            <a:gsLst>
              <a:gs pos="0">
                <a:srgbClr val="E30613">
                  <a:tint val="66000"/>
                  <a:satMod val="160000"/>
                </a:srgbClr>
              </a:gs>
              <a:gs pos="50000">
                <a:srgbClr val="E30613">
                  <a:tint val="44500"/>
                  <a:satMod val="160000"/>
                </a:srgbClr>
              </a:gs>
              <a:gs pos="100000">
                <a:srgbClr val="E30613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865745" y="1154688"/>
            <a:ext cx="804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1962</a:t>
            </a:r>
            <a:endParaRPr lang="fr-FR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862790" y="1143769"/>
            <a:ext cx="44108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Modèle socialiste post indépendance.</a:t>
            </a:r>
            <a:endParaRPr lang="fr-FR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851670" y="2085938"/>
            <a:ext cx="804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1971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1834642" y="2124215"/>
            <a:ext cx="4631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hydrocarbures 98% des recettes du pays. </a:t>
            </a:r>
            <a:endParaRPr lang="fr-FR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658825" y="2809957"/>
            <a:ext cx="1189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Octobre</a:t>
            </a:r>
            <a:r>
              <a:rPr lang="fr-F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1988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1876870" y="3036885"/>
            <a:ext cx="4631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printemps Algérien.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1862790" y="4015308"/>
            <a:ext cx="4631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décennie du terrorisme.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686968" y="3787598"/>
            <a:ext cx="1175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1992 2001</a:t>
            </a:r>
          </a:p>
        </p:txBody>
      </p:sp>
      <p:cxnSp>
        <p:nvCxnSpPr>
          <p:cNvPr id="38" name="Connecteur droit 37"/>
          <p:cNvCxnSpPr/>
          <p:nvPr/>
        </p:nvCxnSpPr>
        <p:spPr>
          <a:xfrm>
            <a:off x="1197499" y="4413734"/>
            <a:ext cx="1787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865741" y="4868623"/>
            <a:ext cx="804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2002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1862789" y="4927978"/>
            <a:ext cx="4631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société de consommation.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6701353" y="1138689"/>
            <a:ext cx="804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2009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7628184" y="1141414"/>
            <a:ext cx="40878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règle du 51/49.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6701353" y="2000345"/>
            <a:ext cx="804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6701353" y="2934337"/>
            <a:ext cx="804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6701353" y="3807185"/>
            <a:ext cx="804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6701353" y="4682757"/>
            <a:ext cx="804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7614107" y="2050879"/>
            <a:ext cx="40878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Aisance financière et investissements.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7642260" y="2994608"/>
            <a:ext cx="40878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Chute du prix du pétrole.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7698402" y="3879238"/>
            <a:ext cx="40315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Produire localement.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7656338" y="4739851"/>
            <a:ext cx="40878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année particulière.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7C7E92E-EEE7-42E1-95A3-497AA3C27D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4999" y="5308189"/>
            <a:ext cx="2025241" cy="77993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870BDAD-0519-4FF9-9B8E-A692BFED23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3399" y="5305842"/>
            <a:ext cx="2163271" cy="79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697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22" y="6291441"/>
            <a:ext cx="2379786" cy="49259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419" y="6262169"/>
            <a:ext cx="1877141" cy="532757"/>
          </a:xfrm>
          <a:prstGeom prst="rect">
            <a:avLst/>
          </a:prstGeom>
        </p:spPr>
      </p:pic>
      <p:pic>
        <p:nvPicPr>
          <p:cNvPr id="75" name="Image 74">
            <a:extLst>
              <a:ext uri="{FF2B5EF4-FFF2-40B4-BE49-F238E27FC236}">
                <a16:creationId xmlns:a16="http://schemas.microsoft.com/office/drawing/2014/main" id="{1C38ABC2-DB62-4FBD-881B-454387F8D1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934" y="351165"/>
            <a:ext cx="11296650" cy="568745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4A4807C-95E8-4C1B-A109-31416FC229CF}"/>
              </a:ext>
            </a:extLst>
          </p:cNvPr>
          <p:cNvSpPr txBox="1"/>
          <p:nvPr/>
        </p:nvSpPr>
        <p:spPr>
          <a:xfrm>
            <a:off x="4983928" y="6476262"/>
            <a:ext cx="2799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Février 2021</a:t>
            </a:r>
          </a:p>
        </p:txBody>
      </p:sp>
    </p:spTree>
    <p:extLst>
      <p:ext uri="{BB962C8B-B14F-4D97-AF65-F5344CB8AC3E}">
        <p14:creationId xmlns:p14="http://schemas.microsoft.com/office/powerpoint/2010/main" val="2834134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/>
        </p:nvCxnSpPr>
        <p:spPr>
          <a:xfrm flipV="1">
            <a:off x="546294" y="886264"/>
            <a:ext cx="11169748" cy="1"/>
          </a:xfrm>
          <a:prstGeom prst="line">
            <a:avLst/>
          </a:prstGeom>
          <a:ln w="28575">
            <a:solidFill>
              <a:srgbClr val="065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546294" y="6189784"/>
            <a:ext cx="11169748" cy="1"/>
          </a:xfrm>
          <a:prstGeom prst="line">
            <a:avLst/>
          </a:prstGeom>
          <a:ln w="28575">
            <a:solidFill>
              <a:srgbClr val="065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22" y="6291441"/>
            <a:ext cx="2379786" cy="49259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419" y="6262169"/>
            <a:ext cx="1877141" cy="532757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305949" y="167549"/>
            <a:ext cx="6907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ECHANGE ALGÉRIE FRANCE</a:t>
            </a:r>
          </a:p>
        </p:txBody>
      </p:sp>
      <p:sp>
        <p:nvSpPr>
          <p:cNvPr id="8" name="Chevron 7"/>
          <p:cNvSpPr/>
          <p:nvPr/>
        </p:nvSpPr>
        <p:spPr>
          <a:xfrm>
            <a:off x="799513" y="244529"/>
            <a:ext cx="506436" cy="492369"/>
          </a:xfrm>
          <a:prstGeom prst="chevr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FFA9AE6-F323-4B3F-8F1E-A47F5A9D63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49" t="2227" r="1070" b="1984"/>
          <a:stretch/>
        </p:blipFill>
        <p:spPr>
          <a:xfrm>
            <a:off x="2431228" y="2646381"/>
            <a:ext cx="7538536" cy="3441747"/>
          </a:xfrm>
          <a:prstGeom prst="rect">
            <a:avLst/>
          </a:prstGeom>
          <a:ln w="285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25683AF-1750-4D09-AB8C-12958F064C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1174" y="1168990"/>
            <a:ext cx="1848823" cy="1230308"/>
          </a:xfrm>
          <a:prstGeom prst="ellipse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94E5006F-A0C0-462C-BD68-8ED43A5FE9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4502" y="1301532"/>
            <a:ext cx="1707702" cy="965223"/>
          </a:xfrm>
          <a:prstGeom prst="ellipse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8" name="Flèche : droite 11">
            <a:extLst>
              <a:ext uri="{FF2B5EF4-FFF2-40B4-BE49-F238E27FC236}">
                <a16:creationId xmlns:a16="http://schemas.microsoft.com/office/drawing/2014/main" id="{27C8C5E1-FECA-426E-84DC-DE2EB0E003CD}"/>
              </a:ext>
            </a:extLst>
          </p:cNvPr>
          <p:cNvSpPr/>
          <p:nvPr/>
        </p:nvSpPr>
        <p:spPr>
          <a:xfrm rot="10800000">
            <a:off x="5461117" y="2094280"/>
            <a:ext cx="892366" cy="142549"/>
          </a:xfrm>
          <a:prstGeom prst="rightArrow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" name="Flèche : droite 12">
            <a:extLst>
              <a:ext uri="{FF2B5EF4-FFF2-40B4-BE49-F238E27FC236}">
                <a16:creationId xmlns:a16="http://schemas.microsoft.com/office/drawing/2014/main" id="{490AB675-9031-4429-A6CF-6E9C34944AEF}"/>
              </a:ext>
            </a:extLst>
          </p:cNvPr>
          <p:cNvSpPr/>
          <p:nvPr/>
        </p:nvSpPr>
        <p:spPr>
          <a:xfrm>
            <a:off x="5511037" y="1642778"/>
            <a:ext cx="892366" cy="165025"/>
          </a:xfrm>
          <a:prstGeom prst="rightArrow">
            <a:avLst/>
          </a:prstGeom>
          <a:solidFill>
            <a:srgbClr val="0650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F17BA01-4F94-4755-9804-271CBFF021DC}"/>
              </a:ext>
            </a:extLst>
          </p:cNvPr>
          <p:cNvSpPr txBox="1"/>
          <p:nvPr/>
        </p:nvSpPr>
        <p:spPr>
          <a:xfrm>
            <a:off x="5193758" y="1289189"/>
            <a:ext cx="1425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4,9 Mds €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5B38F08-12E4-4395-ADC1-FFB5E769E876}"/>
              </a:ext>
            </a:extLst>
          </p:cNvPr>
          <p:cNvSpPr txBox="1"/>
          <p:nvPr/>
        </p:nvSpPr>
        <p:spPr>
          <a:xfrm>
            <a:off x="5268666" y="1770126"/>
            <a:ext cx="1377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4,2 Mds €</a:t>
            </a:r>
          </a:p>
        </p:txBody>
      </p:sp>
      <p:sp>
        <p:nvSpPr>
          <p:cNvPr id="7" name="Carré corné 6"/>
          <p:cNvSpPr/>
          <p:nvPr/>
        </p:nvSpPr>
        <p:spPr>
          <a:xfrm>
            <a:off x="3235055" y="983412"/>
            <a:ext cx="5424851" cy="1483762"/>
          </a:xfrm>
          <a:prstGeom prst="foldedCorner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775E053-A82F-49D4-BBB4-6B682EAFB214}"/>
              </a:ext>
            </a:extLst>
          </p:cNvPr>
          <p:cNvSpPr txBox="1"/>
          <p:nvPr/>
        </p:nvSpPr>
        <p:spPr>
          <a:xfrm>
            <a:off x="4983928" y="6476262"/>
            <a:ext cx="2799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Février 2021</a:t>
            </a:r>
          </a:p>
        </p:txBody>
      </p:sp>
    </p:spTree>
    <p:extLst>
      <p:ext uri="{BB962C8B-B14F-4D97-AF65-F5344CB8AC3E}">
        <p14:creationId xmlns:p14="http://schemas.microsoft.com/office/powerpoint/2010/main" val="3924893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/>
        </p:nvCxnSpPr>
        <p:spPr>
          <a:xfrm flipV="1">
            <a:off x="546294" y="886264"/>
            <a:ext cx="11169748" cy="1"/>
          </a:xfrm>
          <a:prstGeom prst="line">
            <a:avLst/>
          </a:prstGeom>
          <a:ln w="28575">
            <a:solidFill>
              <a:srgbClr val="065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546294" y="6189784"/>
            <a:ext cx="11169748" cy="1"/>
          </a:xfrm>
          <a:prstGeom prst="line">
            <a:avLst/>
          </a:prstGeom>
          <a:ln w="28575">
            <a:solidFill>
              <a:srgbClr val="065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22" y="6291441"/>
            <a:ext cx="2379786" cy="49259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419" y="6262169"/>
            <a:ext cx="1877141" cy="532757"/>
          </a:xfrm>
          <a:prstGeom prst="rect">
            <a:avLst/>
          </a:prstGeom>
        </p:spPr>
      </p:pic>
      <p:sp>
        <p:nvSpPr>
          <p:cNvPr id="7" name="Chevron 6"/>
          <p:cNvSpPr/>
          <p:nvPr/>
        </p:nvSpPr>
        <p:spPr>
          <a:xfrm>
            <a:off x="926122" y="290950"/>
            <a:ext cx="506436" cy="492369"/>
          </a:xfrm>
          <a:prstGeom prst="chevron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432558" y="203741"/>
            <a:ext cx="10376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INVESTISSEMENTS FRANÇAIS EN ALGÉRIE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6834C9E-E655-4A31-B056-D48FB99764FD}"/>
              </a:ext>
            </a:extLst>
          </p:cNvPr>
          <p:cNvSpPr txBox="1"/>
          <p:nvPr/>
        </p:nvSpPr>
        <p:spPr>
          <a:xfrm>
            <a:off x="546294" y="908807"/>
            <a:ext cx="11169748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Stock des investissements Français en Algérie </a:t>
            </a:r>
            <a:r>
              <a:rPr lang="fr-F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2,65 Mds €</a:t>
            </a:r>
          </a:p>
        </p:txBody>
      </p:sp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561966CA-2FBA-4880-942C-624ECF8915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5550113"/>
              </p:ext>
            </p:extLst>
          </p:nvPr>
        </p:nvGraphicFramePr>
        <p:xfrm>
          <a:off x="175874" y="1513072"/>
          <a:ext cx="4696377" cy="2458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0D959278-4E4E-41F3-9C27-9EF8F297F7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975017"/>
              </p:ext>
            </p:extLst>
          </p:nvPr>
        </p:nvGraphicFramePr>
        <p:xfrm>
          <a:off x="7758439" y="1697893"/>
          <a:ext cx="443356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Graphique 13">
            <a:extLst>
              <a:ext uri="{FF2B5EF4-FFF2-40B4-BE49-F238E27FC236}">
                <a16:creationId xmlns:a16="http://schemas.microsoft.com/office/drawing/2014/main" id="{54E52899-252C-406D-A79A-6C514A80C0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9936975"/>
              </p:ext>
            </p:extLst>
          </p:nvPr>
        </p:nvGraphicFramePr>
        <p:xfrm>
          <a:off x="4261251" y="2641130"/>
          <a:ext cx="4572000" cy="3023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7" name="Graphique 2" descr="Réduire">
            <a:extLst>
              <a:ext uri="{FF2B5EF4-FFF2-40B4-BE49-F238E27FC236}">
                <a16:creationId xmlns:a16="http://schemas.microsoft.com/office/drawing/2014/main" id="{41614F29-1C6D-4DFD-92D2-D61A8F9027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944585">
            <a:off x="8036041" y="3494774"/>
            <a:ext cx="914400" cy="9144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96" y="4480211"/>
            <a:ext cx="2759945" cy="1423096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1C9D47DF-7398-4EBC-899C-5BA62EACF889}"/>
              </a:ext>
            </a:extLst>
          </p:cNvPr>
          <p:cNvSpPr txBox="1"/>
          <p:nvPr/>
        </p:nvSpPr>
        <p:spPr>
          <a:xfrm>
            <a:off x="4983928" y="6476262"/>
            <a:ext cx="2799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Février 2021</a:t>
            </a:r>
          </a:p>
        </p:txBody>
      </p:sp>
    </p:spTree>
    <p:extLst>
      <p:ext uri="{BB962C8B-B14F-4D97-AF65-F5344CB8AC3E}">
        <p14:creationId xmlns:p14="http://schemas.microsoft.com/office/powerpoint/2010/main" val="2208511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1" y="-1"/>
            <a:ext cx="2555775" cy="685006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180000" rtlCol="0" anchor="ctr" anchorCtr="0">
            <a:noAutofit/>
          </a:bodyPr>
          <a:lstStyle/>
          <a:p>
            <a:r>
              <a:rPr lang="fr-FR" sz="3200" b="1" dirty="0">
                <a:solidFill>
                  <a:prstClr val="white"/>
                </a:solidFill>
                <a:latin typeface="Trebuchet MS" panose="020B0603020202020204" pitchFamily="34" charset="0"/>
              </a:rPr>
              <a:t>ALGERIE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6334615"/>
            <a:ext cx="1143000" cy="553253"/>
          </a:xfrm>
          <a:prstGeom prst="rect">
            <a:avLst/>
          </a:prstGeom>
        </p:spPr>
      </p:pic>
      <p:sp>
        <p:nvSpPr>
          <p:cNvPr id="3" name="AutoShape 4" descr="https://frc-powerpoint.officeapps.live.com/pods/GetClipboardImage.ashx?Id=225b63a6-33f6-4f6a-8e39-7d23881643ac&amp;DC=GFR1&amp;wdoverrides=GetClipboardImageEnabled:true"/>
          <p:cNvSpPr>
            <a:spLocks noChangeAspect="1" noChangeArrowheads="1"/>
          </p:cNvSpPr>
          <p:nvPr/>
        </p:nvSpPr>
        <p:spPr bwMode="auto">
          <a:xfrm>
            <a:off x="3714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2555777" y="2640201"/>
            <a:ext cx="93009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800" b="1" dirty="0">
                <a:solidFill>
                  <a:srgbClr val="0052A0"/>
                </a:solidFill>
              </a:rPr>
              <a:t>2</a:t>
            </a:r>
            <a:r>
              <a:rPr lang="fr-FR" sz="4800" b="1" baseline="30000" dirty="0">
                <a:solidFill>
                  <a:srgbClr val="0052A0"/>
                </a:solidFill>
              </a:rPr>
              <a:t>ème</a:t>
            </a:r>
            <a:r>
              <a:rPr lang="fr-FR" sz="4800" b="1" dirty="0">
                <a:solidFill>
                  <a:srgbClr val="0052A0"/>
                </a:solidFill>
              </a:rPr>
              <a:t> partie </a:t>
            </a:r>
          </a:p>
          <a:p>
            <a:pPr lvl="1">
              <a:buClr>
                <a:srgbClr val="0052A0"/>
              </a:buClr>
            </a:pPr>
            <a:r>
              <a:rPr lang="fr-FR" sz="4000" dirty="0">
                <a:solidFill>
                  <a:srgbClr val="0052A0"/>
                </a:solidFill>
              </a:rPr>
              <a:t>Loi de Finances et pratique des affaires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7BF5487-5FA0-4BAB-A2EA-DAC86F0DFD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798" y="5902960"/>
            <a:ext cx="3441202" cy="71787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1739493-7FC9-48F8-9F27-E39C1BF106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0" y="312738"/>
            <a:ext cx="4540903" cy="93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31492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</TotalTime>
  <Words>1759</Words>
  <Application>Microsoft Office PowerPoint</Application>
  <PresentationFormat>Grand écran</PresentationFormat>
  <Paragraphs>228</Paragraphs>
  <Slides>40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7" baseType="lpstr">
      <vt:lpstr>Arial</vt:lpstr>
      <vt:lpstr>Calibri</vt:lpstr>
      <vt:lpstr>Calibri Light</vt:lpstr>
      <vt:lpstr>Montserrat SemiBold</vt:lpstr>
      <vt:lpstr>Trebuchet MS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User</dc:creator>
  <cp:lastModifiedBy>Catherine Holué</cp:lastModifiedBy>
  <cp:revision>158</cp:revision>
  <dcterms:created xsi:type="dcterms:W3CDTF">2020-05-13T15:41:39Z</dcterms:created>
  <dcterms:modified xsi:type="dcterms:W3CDTF">2021-02-04T09:25:21Z</dcterms:modified>
</cp:coreProperties>
</file>