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8" r:id="rId2"/>
    <p:sldMasterId id="2147483710" r:id="rId3"/>
  </p:sldMasterIdLst>
  <p:notesMasterIdLst>
    <p:notesMasterId r:id="rId14"/>
  </p:notesMasterIdLst>
  <p:handoutMasterIdLst>
    <p:handoutMasterId r:id="rId15"/>
  </p:handoutMasterIdLst>
  <p:sldIdLst>
    <p:sldId id="259" r:id="rId4"/>
    <p:sldId id="317" r:id="rId5"/>
    <p:sldId id="319" r:id="rId6"/>
    <p:sldId id="337" r:id="rId7"/>
    <p:sldId id="321" r:id="rId8"/>
    <p:sldId id="322" r:id="rId9"/>
    <p:sldId id="330" r:id="rId10"/>
    <p:sldId id="332" r:id="rId11"/>
    <p:sldId id="338" r:id="rId12"/>
    <p:sldId id="274" r:id="rId13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CM. MENARD" initials="CCM" lastIdx="2" clrIdx="0">
    <p:extLst>
      <p:ext uri="{19B8F6BF-5375-455C-9EA6-DF929625EA0E}">
        <p15:presenceInfo xmlns:p15="http://schemas.microsoft.com/office/powerpoint/2012/main" userId="S-1-5-21-3138563542-2261682704-1532982308-1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126"/>
    <a:srgbClr val="72BE0C"/>
    <a:srgbClr val="BDD3FF"/>
    <a:srgbClr val="EBF6DA"/>
    <a:srgbClr val="0099D8"/>
    <a:srgbClr val="6699FF"/>
    <a:srgbClr val="BFF676"/>
    <a:srgbClr val="D9E6FF"/>
    <a:srgbClr val="748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0" autoAdjust="0"/>
    <p:restoredTop sz="95097" autoAdjust="0"/>
  </p:normalViewPr>
  <p:slideViewPr>
    <p:cSldViewPr>
      <p:cViewPr varScale="1">
        <p:scale>
          <a:sx n="124" d="100"/>
          <a:sy n="124" d="100"/>
        </p:scale>
        <p:origin x="23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EB714-B510-4119-8E7C-758BDC0B4D8B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BDC7A-00AB-4296-95D2-D145C5707F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2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C6B5B-29A5-4C97-BA7A-7175899A19E0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681C6-B27B-4495-AE20-035531FBF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81C6-B27B-4495-AE20-035531FBFAF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33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81C6-B27B-4495-AE20-035531FBFAF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57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1871531" y="6453336"/>
            <a:ext cx="10081120" cy="0"/>
          </a:xfrm>
          <a:prstGeom prst="line">
            <a:avLst/>
          </a:prstGeom>
          <a:ln>
            <a:solidFill>
              <a:srgbClr val="748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360" y="6669360"/>
            <a:ext cx="10081120" cy="0"/>
          </a:xfrm>
          <a:prstGeom prst="line">
            <a:avLst/>
          </a:prstGeom>
          <a:ln>
            <a:solidFill>
              <a:srgbClr val="748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43339" y="11663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llipse 9"/>
          <p:cNvSpPr/>
          <p:nvPr/>
        </p:nvSpPr>
        <p:spPr>
          <a:xfrm>
            <a:off x="143339" y="47667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llipse 10"/>
          <p:cNvSpPr/>
          <p:nvPr/>
        </p:nvSpPr>
        <p:spPr>
          <a:xfrm>
            <a:off x="623392" y="11663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llipse 12"/>
          <p:cNvSpPr/>
          <p:nvPr/>
        </p:nvSpPr>
        <p:spPr>
          <a:xfrm>
            <a:off x="143339" y="83671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ZoneTexte 13"/>
          <p:cNvSpPr txBox="1"/>
          <p:nvPr/>
        </p:nvSpPr>
        <p:spPr>
          <a:xfrm>
            <a:off x="10716842" y="65056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480BA"/>
                </a:solidFill>
              </a:rPr>
              <a:t>TM - 2015</a:t>
            </a:r>
          </a:p>
        </p:txBody>
      </p:sp>
    </p:spTree>
    <p:extLst>
      <p:ext uri="{BB962C8B-B14F-4D97-AF65-F5344CB8AC3E}">
        <p14:creationId xmlns:p14="http://schemas.microsoft.com/office/powerpoint/2010/main" val="426748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02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29/09/2020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0824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417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08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1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96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434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922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86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52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29/09/2020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042183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0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1871531" y="6453336"/>
            <a:ext cx="10081120" cy="0"/>
          </a:xfrm>
          <a:prstGeom prst="line">
            <a:avLst/>
          </a:prstGeom>
          <a:ln>
            <a:solidFill>
              <a:srgbClr val="748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360" y="6669360"/>
            <a:ext cx="10081120" cy="0"/>
          </a:xfrm>
          <a:prstGeom prst="line">
            <a:avLst/>
          </a:prstGeom>
          <a:ln>
            <a:solidFill>
              <a:srgbClr val="748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43339" y="11663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llipse 9"/>
          <p:cNvSpPr/>
          <p:nvPr/>
        </p:nvSpPr>
        <p:spPr>
          <a:xfrm>
            <a:off x="143339" y="47667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llipse 10"/>
          <p:cNvSpPr/>
          <p:nvPr/>
        </p:nvSpPr>
        <p:spPr>
          <a:xfrm>
            <a:off x="623392" y="11663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llipse 12"/>
          <p:cNvSpPr/>
          <p:nvPr/>
        </p:nvSpPr>
        <p:spPr>
          <a:xfrm>
            <a:off x="143339" y="83671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ZoneTexte 13"/>
          <p:cNvSpPr txBox="1"/>
          <p:nvPr/>
        </p:nvSpPr>
        <p:spPr>
          <a:xfrm>
            <a:off x="10716842" y="65056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480BA"/>
                </a:solidFill>
              </a:rPr>
              <a:t>TM - 2015</a:t>
            </a:r>
          </a:p>
        </p:txBody>
      </p:sp>
    </p:spTree>
    <p:extLst>
      <p:ext uri="{BB962C8B-B14F-4D97-AF65-F5344CB8AC3E}">
        <p14:creationId xmlns:p14="http://schemas.microsoft.com/office/powerpoint/2010/main" val="221226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29/09/2020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57541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1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27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41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04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4F5-BA87-4678-A48A-CED66731E713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F6F6-6220-4BEC-809F-F503E4DE4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35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1871531" y="6453336"/>
            <a:ext cx="10081120" cy="0"/>
          </a:xfrm>
          <a:prstGeom prst="line">
            <a:avLst/>
          </a:prstGeom>
          <a:ln>
            <a:solidFill>
              <a:srgbClr val="748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360" y="6669360"/>
            <a:ext cx="10081120" cy="0"/>
          </a:xfrm>
          <a:prstGeom prst="line">
            <a:avLst/>
          </a:prstGeom>
          <a:ln>
            <a:solidFill>
              <a:srgbClr val="748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43339" y="11663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llipse 9"/>
          <p:cNvSpPr/>
          <p:nvPr/>
        </p:nvSpPr>
        <p:spPr>
          <a:xfrm>
            <a:off x="143339" y="47667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llipse 10"/>
          <p:cNvSpPr/>
          <p:nvPr/>
        </p:nvSpPr>
        <p:spPr>
          <a:xfrm>
            <a:off x="623392" y="11663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Ellipse 11"/>
          <p:cNvSpPr/>
          <p:nvPr/>
        </p:nvSpPr>
        <p:spPr>
          <a:xfrm>
            <a:off x="143339" y="83671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ZoneTexte 12"/>
          <p:cNvSpPr txBox="1"/>
          <p:nvPr/>
        </p:nvSpPr>
        <p:spPr>
          <a:xfrm>
            <a:off x="10716842" y="65056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480BA"/>
                </a:solidFill>
              </a:rPr>
              <a:t>TM - 2015</a:t>
            </a:r>
          </a:p>
        </p:txBody>
      </p:sp>
    </p:spTree>
    <p:extLst>
      <p:ext uri="{BB962C8B-B14F-4D97-AF65-F5344CB8AC3E}">
        <p14:creationId xmlns:p14="http://schemas.microsoft.com/office/powerpoint/2010/main" val="147432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1871531" y="6453336"/>
            <a:ext cx="10081120" cy="0"/>
          </a:xfrm>
          <a:prstGeom prst="line">
            <a:avLst/>
          </a:prstGeom>
          <a:ln>
            <a:solidFill>
              <a:srgbClr val="748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360" y="6669360"/>
            <a:ext cx="10081120" cy="0"/>
          </a:xfrm>
          <a:prstGeom prst="line">
            <a:avLst/>
          </a:prstGeom>
          <a:ln>
            <a:solidFill>
              <a:srgbClr val="748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43339" y="11663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llipse 9"/>
          <p:cNvSpPr/>
          <p:nvPr/>
        </p:nvSpPr>
        <p:spPr>
          <a:xfrm>
            <a:off x="143339" y="47667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llipse 10"/>
          <p:cNvSpPr/>
          <p:nvPr/>
        </p:nvSpPr>
        <p:spPr>
          <a:xfrm>
            <a:off x="623392" y="11663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Ellipse 11"/>
          <p:cNvSpPr/>
          <p:nvPr/>
        </p:nvSpPr>
        <p:spPr>
          <a:xfrm>
            <a:off x="143339" y="836712"/>
            <a:ext cx="288032" cy="216024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rgbClr val="7480B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ZoneTexte 12"/>
          <p:cNvSpPr txBox="1"/>
          <p:nvPr/>
        </p:nvSpPr>
        <p:spPr>
          <a:xfrm>
            <a:off x="10716842" y="65056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480BA"/>
                </a:solidFill>
              </a:rPr>
              <a:t>TM - 2015</a:t>
            </a:r>
          </a:p>
        </p:txBody>
      </p:sp>
    </p:spTree>
    <p:extLst>
      <p:ext uri="{BB962C8B-B14F-4D97-AF65-F5344CB8AC3E}">
        <p14:creationId xmlns:p14="http://schemas.microsoft.com/office/powerpoint/2010/main" val="7545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5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tif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tiff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Documents and Settings\Melissa\Local Settings\Temporary Internet Files\Content.Word\PAA289000026 modifs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720" y="1747505"/>
            <a:ext cx="5328592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855640" y="47957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PT" sz="3200" b="1" dirty="0">
                <a:solidFill>
                  <a:srgbClr val="6AC126"/>
                </a:solidFill>
                <a:latin typeface="Calibri" pitchFamily="34" charset="0"/>
              </a:rPr>
              <a:t>FABRICANT FRANCAIS</a:t>
            </a:r>
          </a:p>
          <a:p>
            <a:pPr marL="0" lvl="1" algn="ctr"/>
            <a:r>
              <a:rPr lang="pt-PT" sz="3200" b="1" dirty="0">
                <a:solidFill>
                  <a:srgbClr val="0070C0"/>
                </a:solidFill>
                <a:latin typeface="Calibri" pitchFamily="34" charset="0"/>
              </a:rPr>
              <a:t>Oxygénothérapie &amp; Aspiration</a:t>
            </a:r>
            <a:endParaRPr lang="pt-PT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272464" y="64237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TECHNOLOGIE MEDICALE</a:t>
            </a:r>
          </a:p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Septembre 2020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6097" y="1866965"/>
            <a:ext cx="1008112" cy="1573862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Image 12" descr="LOGO TM Qilarge.png">
            <a:extLst>
              <a:ext uri="{FF2B5EF4-FFF2-40B4-BE49-F238E27FC236}">
                <a16:creationId xmlns:a16="http://schemas.microsoft.com/office/drawing/2014/main" id="{2B93A2AD-C805-4E3F-B6BA-2CB59F544A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" y="35112"/>
            <a:ext cx="3492478" cy="1161640"/>
          </a:xfrm>
          <a:prstGeom prst="rect">
            <a:avLst/>
          </a:prstGeom>
        </p:spPr>
      </p:pic>
      <p:pic>
        <p:nvPicPr>
          <p:cNvPr id="15" name="Picture 2" descr="E:\Photos\REGSON_ECROU_DIN_O2_9-16.tif">
            <a:extLst>
              <a:ext uri="{FF2B5EF4-FFF2-40B4-BE49-F238E27FC236}">
                <a16:creationId xmlns:a16="http://schemas.microsoft.com/office/drawing/2014/main" id="{7F783BB1-4211-4DBB-9C08-B7A9ECBF6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1963129" y="3196334"/>
            <a:ext cx="1349540" cy="146744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98" y="3256134"/>
            <a:ext cx="1017347" cy="182900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4650A7C2-ED2F-4905-9B8B-342DDF4E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337" y="4159557"/>
            <a:ext cx="802533" cy="165857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836712"/>
            <a:ext cx="9480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70C0"/>
                </a:solidFill>
              </a:rPr>
              <a:t>Pour plus d’information, visitez notre site internet</a:t>
            </a:r>
          </a:p>
          <a:p>
            <a:pPr algn="ctr"/>
            <a:endParaRPr lang="pt-BR" sz="3200" dirty="0">
              <a:solidFill>
                <a:srgbClr val="0070C0"/>
              </a:solidFill>
            </a:endParaRPr>
          </a:p>
          <a:p>
            <a:pPr algn="ctr"/>
            <a:r>
              <a:rPr lang="pt-BR" sz="4400" b="1" i="1" dirty="0">
                <a:solidFill>
                  <a:srgbClr val="6AC126"/>
                </a:solidFill>
              </a:rPr>
              <a:t>www.technologiemedicale.com </a:t>
            </a:r>
          </a:p>
          <a:p>
            <a:pPr algn="ctr"/>
            <a:endParaRPr lang="pt-PT" sz="3600" i="1" dirty="0">
              <a:solidFill>
                <a:srgbClr val="6699FF"/>
              </a:solidFill>
              <a:latin typeface="Calibri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A967D6-2E53-4AD8-8F52-CB3CC2182244}"/>
              </a:ext>
            </a:extLst>
          </p:cNvPr>
          <p:cNvSpPr txBox="1"/>
          <p:nvPr/>
        </p:nvSpPr>
        <p:spPr>
          <a:xfrm>
            <a:off x="0" y="3269883"/>
            <a:ext cx="948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CONTACT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Paula RICHARD / Responsable commerciale France</a:t>
            </a:r>
          </a:p>
          <a:p>
            <a:pPr algn="ctr"/>
            <a:r>
              <a:rPr lang="fr-FR" u="sng" dirty="0">
                <a:solidFill>
                  <a:srgbClr val="0070C0"/>
                </a:solidFill>
              </a:rPr>
              <a:t>p.correia@technologiemedicale.com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E268CC-B1ED-45FB-9BB6-57E8306EDFC5}"/>
              </a:ext>
            </a:extLst>
          </p:cNvPr>
          <p:cNvSpPr txBox="1"/>
          <p:nvPr/>
        </p:nvSpPr>
        <p:spPr>
          <a:xfrm>
            <a:off x="10272464" y="64237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TECHNOLOGIE MEDICALE</a:t>
            </a:r>
          </a:p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Septembre 2020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BA7DC9A-6A01-4D3B-8EF9-9C8070EEEA71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rgbClr val="6AC126"/>
                </a:solidFill>
              </a:rPr>
              <a:t>L’entreprise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D720CA-2F35-4F3E-A5C2-A416C0739D32}"/>
              </a:ext>
            </a:extLst>
          </p:cNvPr>
          <p:cNvSpPr/>
          <p:nvPr/>
        </p:nvSpPr>
        <p:spPr>
          <a:xfrm>
            <a:off x="839416" y="1844824"/>
            <a:ext cx="5544616" cy="3312368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Picture 2" descr="Z:\Commercial\Commun France et Export\Présentation de la société\PHOTOS\BUSINESS\p_business.jpg">
            <a:extLst>
              <a:ext uri="{FF2B5EF4-FFF2-40B4-BE49-F238E27FC236}">
                <a16:creationId xmlns:a16="http://schemas.microsoft.com/office/drawing/2014/main" id="{6D0A0CED-A658-409F-A550-5086925E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26028" y="2276872"/>
            <a:ext cx="3398364" cy="2548773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DFD0EC-C533-4F73-B332-B40A82C5585F}"/>
              </a:ext>
            </a:extLst>
          </p:cNvPr>
          <p:cNvSpPr/>
          <p:nvPr/>
        </p:nvSpPr>
        <p:spPr>
          <a:xfrm>
            <a:off x="6215190" y="2228106"/>
            <a:ext cx="3409202" cy="2614635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84896B-13BD-4A40-B81E-F4B328021276}"/>
              </a:ext>
            </a:extLst>
          </p:cNvPr>
          <p:cNvSpPr txBox="1"/>
          <p:nvPr/>
        </p:nvSpPr>
        <p:spPr>
          <a:xfrm>
            <a:off x="911424" y="1916832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Créée en 1980, </a:t>
            </a:r>
            <a:r>
              <a:rPr lang="pt-BR" b="1" dirty="0">
                <a:solidFill>
                  <a:srgbClr val="0070C0"/>
                </a:solidFill>
              </a:rPr>
              <a:t>TECHNOLOGIE MEDICALE</a:t>
            </a:r>
            <a:r>
              <a:rPr lang="pt-BR" dirty="0">
                <a:solidFill>
                  <a:srgbClr val="0070C0"/>
                </a:solidFill>
              </a:rPr>
              <a:t> est</a:t>
            </a:r>
          </a:p>
          <a:p>
            <a:pPr algn="just"/>
            <a:r>
              <a:rPr lang="pt-BR" dirty="0">
                <a:solidFill>
                  <a:srgbClr val="0070C0"/>
                </a:solidFill>
              </a:rPr>
              <a:t>une société familiale composée d’une équipe </a:t>
            </a:r>
          </a:p>
          <a:p>
            <a:pPr algn="just"/>
            <a:r>
              <a:rPr lang="pt-BR" dirty="0">
                <a:solidFill>
                  <a:srgbClr val="0070C0"/>
                </a:solidFill>
              </a:rPr>
              <a:t>de </a:t>
            </a:r>
            <a:r>
              <a:rPr lang="pt-BR" b="1" dirty="0">
                <a:solidFill>
                  <a:srgbClr val="0070C0"/>
                </a:solidFill>
              </a:rPr>
              <a:t>40 personnes.</a:t>
            </a:r>
          </a:p>
          <a:p>
            <a:pPr algn="just"/>
            <a:endParaRPr lang="pt-BR" dirty="0">
              <a:solidFill>
                <a:srgbClr val="0070C0"/>
              </a:solidFill>
            </a:endParaRPr>
          </a:p>
          <a:p>
            <a:pPr algn="just"/>
            <a:r>
              <a:rPr lang="pt-BR" dirty="0">
                <a:solidFill>
                  <a:srgbClr val="0070C0"/>
                </a:solidFill>
              </a:rPr>
              <a:t>Nous </a:t>
            </a:r>
            <a:r>
              <a:rPr lang="pt-BR" b="1" dirty="0">
                <a:solidFill>
                  <a:srgbClr val="0070C0"/>
                </a:solidFill>
              </a:rPr>
              <a:t>développons</a:t>
            </a:r>
            <a:r>
              <a:rPr lang="pt-BR" dirty="0">
                <a:solidFill>
                  <a:srgbClr val="0070C0"/>
                </a:solidFill>
              </a:rPr>
              <a:t>, </a:t>
            </a:r>
            <a:r>
              <a:rPr lang="pt-BR" b="1" dirty="0">
                <a:solidFill>
                  <a:srgbClr val="0070C0"/>
                </a:solidFill>
              </a:rPr>
              <a:t>fabriquons</a:t>
            </a:r>
            <a:r>
              <a:rPr lang="pt-BR" dirty="0">
                <a:solidFill>
                  <a:srgbClr val="0070C0"/>
                </a:solidFill>
              </a:rPr>
              <a:t> et </a:t>
            </a:r>
            <a:r>
              <a:rPr lang="pt-BR" b="1" dirty="0">
                <a:solidFill>
                  <a:srgbClr val="0070C0"/>
                </a:solidFill>
              </a:rPr>
              <a:t>commercialisons </a:t>
            </a:r>
            <a:r>
              <a:rPr lang="pt-BR" dirty="0">
                <a:solidFill>
                  <a:srgbClr val="0070C0"/>
                </a:solidFill>
              </a:rPr>
              <a:t>une large gamme de </a:t>
            </a:r>
            <a:r>
              <a:rPr lang="pt-BR" b="1" dirty="0">
                <a:solidFill>
                  <a:srgbClr val="0070C0"/>
                </a:solidFill>
              </a:rPr>
              <a:t>dispositifs médicaux </a:t>
            </a:r>
            <a:r>
              <a:rPr lang="pt-BR" dirty="0">
                <a:solidFill>
                  <a:srgbClr val="0070C0"/>
                </a:solidFill>
              </a:rPr>
              <a:t>pour</a:t>
            </a:r>
          </a:p>
          <a:p>
            <a:pPr algn="just"/>
            <a:r>
              <a:rPr lang="pt-BR" b="1" dirty="0">
                <a:solidFill>
                  <a:srgbClr val="0070C0"/>
                </a:solidFill>
              </a:rPr>
              <a:t>l’oxygénothérapie</a:t>
            </a:r>
            <a:r>
              <a:rPr lang="pt-BR" dirty="0">
                <a:solidFill>
                  <a:srgbClr val="0070C0"/>
                </a:solidFill>
              </a:rPr>
              <a:t> et </a:t>
            </a:r>
            <a:r>
              <a:rPr lang="pt-BR" b="1" dirty="0">
                <a:solidFill>
                  <a:srgbClr val="0070C0"/>
                </a:solidFill>
              </a:rPr>
              <a:t>l’aspiration</a:t>
            </a:r>
            <a:r>
              <a:rPr lang="pt-BR" dirty="0">
                <a:solidFill>
                  <a:srgbClr val="0070C0"/>
                </a:solidFill>
              </a:rPr>
              <a:t>, ainsi que du </a:t>
            </a:r>
            <a:r>
              <a:rPr lang="pt-BR" b="1" dirty="0">
                <a:solidFill>
                  <a:srgbClr val="0070C0"/>
                </a:solidFill>
              </a:rPr>
              <a:t>rail</a:t>
            </a:r>
          </a:p>
          <a:p>
            <a:pPr algn="just"/>
            <a:r>
              <a:rPr lang="pt-BR" b="1" dirty="0">
                <a:solidFill>
                  <a:srgbClr val="0070C0"/>
                </a:solidFill>
              </a:rPr>
              <a:t>médical</a:t>
            </a:r>
            <a:r>
              <a:rPr lang="pt-BR" dirty="0">
                <a:solidFill>
                  <a:srgbClr val="0070C0"/>
                </a:solidFill>
              </a:rPr>
              <a:t>. </a:t>
            </a:r>
          </a:p>
          <a:p>
            <a:pPr algn="just"/>
            <a:endParaRPr lang="pt-BR" dirty="0">
              <a:solidFill>
                <a:srgbClr val="0070C0"/>
              </a:solidFill>
            </a:endParaRPr>
          </a:p>
          <a:p>
            <a:pPr algn="just"/>
            <a:r>
              <a:rPr lang="pt-BR" dirty="0">
                <a:solidFill>
                  <a:srgbClr val="0070C0"/>
                </a:solidFill>
              </a:rPr>
              <a:t>La fabrication est réalisée en France, dans nos</a:t>
            </a:r>
          </a:p>
          <a:p>
            <a:pPr algn="just"/>
            <a:r>
              <a:rPr lang="pt-BR" dirty="0">
                <a:solidFill>
                  <a:srgbClr val="0070C0"/>
                </a:solidFill>
              </a:rPr>
              <a:t>usines de </a:t>
            </a:r>
            <a:r>
              <a:rPr lang="pt-BR" b="1" dirty="0">
                <a:solidFill>
                  <a:srgbClr val="0070C0"/>
                </a:solidFill>
              </a:rPr>
              <a:t>Noisy-le-Sec</a:t>
            </a:r>
            <a:r>
              <a:rPr lang="pt-BR" dirty="0">
                <a:solidFill>
                  <a:srgbClr val="0070C0"/>
                </a:solidFill>
              </a:rPr>
              <a:t> (région parisienne).</a:t>
            </a:r>
            <a:endParaRPr lang="pt-BR" dirty="0"/>
          </a:p>
          <a:p>
            <a:pPr algn="just"/>
            <a:endParaRPr lang="pt-B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B3DED9-8A59-4284-B213-7468E988BB11}"/>
              </a:ext>
            </a:extLst>
          </p:cNvPr>
          <p:cNvSpPr txBox="1"/>
          <p:nvPr/>
        </p:nvSpPr>
        <p:spPr>
          <a:xfrm>
            <a:off x="10272464" y="64237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TECHNOLOGIE MEDICALE</a:t>
            </a:r>
          </a:p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Septembre 2020</a:t>
            </a:r>
          </a:p>
        </p:txBody>
      </p:sp>
    </p:spTree>
    <p:extLst>
      <p:ext uri="{BB962C8B-B14F-4D97-AF65-F5344CB8AC3E}">
        <p14:creationId xmlns:p14="http://schemas.microsoft.com/office/powerpoint/2010/main" val="4356715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B18590-C487-4B22-8856-6618606216F7}"/>
              </a:ext>
            </a:extLst>
          </p:cNvPr>
          <p:cNvSpPr/>
          <p:nvPr/>
        </p:nvSpPr>
        <p:spPr>
          <a:xfrm>
            <a:off x="5396453" y="1628800"/>
            <a:ext cx="2523411" cy="230812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Z:\Commercial\Commun France et Export\Présentation de la société\PHOTOS\CLIENTS\handshake copie.png">
            <a:extLst>
              <a:ext uri="{FF2B5EF4-FFF2-40B4-BE49-F238E27FC236}">
                <a16:creationId xmlns:a16="http://schemas.microsoft.com/office/drawing/2014/main" id="{8E876918-4C31-4E76-9088-E0BEA80D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584" y="1988840"/>
            <a:ext cx="2500804" cy="1719303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655EF5-854F-48ED-A587-743F16172892}"/>
              </a:ext>
            </a:extLst>
          </p:cNvPr>
          <p:cNvSpPr/>
          <p:nvPr/>
        </p:nvSpPr>
        <p:spPr>
          <a:xfrm>
            <a:off x="1007096" y="1916831"/>
            <a:ext cx="4789040" cy="142740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AC9C068A-2CC4-4133-9544-8E3E870DC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264" y="5333146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  <a:defRPr/>
            </a:pPr>
            <a:r>
              <a:rPr lang="pt-BR" sz="2000" dirty="0"/>
              <a:t> Réseau de </a:t>
            </a:r>
            <a:r>
              <a:rPr lang="pt-BR" sz="2000" b="1" dirty="0">
                <a:solidFill>
                  <a:srgbClr val="0070C0"/>
                </a:solidFill>
              </a:rPr>
              <a:t>400 distributeurs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ADDA6DFF-0849-4D86-BB7C-E4F865280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304" y="4901098"/>
            <a:ext cx="439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SzPct val="100000"/>
              <a:buBlip>
                <a:blip r:embed="rId3"/>
              </a:buBlip>
              <a:defRPr/>
            </a:pP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Présence dans </a:t>
            </a:r>
            <a:r>
              <a:rPr lang="pt-BR" sz="2000" b="1" dirty="0">
                <a:solidFill>
                  <a:srgbClr val="0070C0"/>
                </a:solidFill>
              </a:rPr>
              <a:t>100 pays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B0F40309-91CA-4B95-9B32-A4A62144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455" y="2132856"/>
            <a:ext cx="22642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  <a:defRPr/>
            </a:pPr>
            <a:r>
              <a:rPr lang="pt-BR" sz="2000" dirty="0"/>
              <a:t> </a:t>
            </a:r>
            <a:r>
              <a:rPr lang="pt-BR" sz="2000" b="1" dirty="0">
                <a:solidFill>
                  <a:srgbClr val="0070C0"/>
                </a:solidFill>
              </a:rPr>
              <a:t>40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b="1" dirty="0">
                <a:solidFill>
                  <a:srgbClr val="0070C0"/>
                </a:solidFill>
              </a:rPr>
              <a:t>collaborateurs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6B5321C9-4D18-4561-B51A-EDA04441A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2564904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SzPct val="100000"/>
              <a:buBlip>
                <a:blip r:embed="rId3"/>
              </a:buBlip>
              <a:defRPr/>
            </a:pP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b="1" dirty="0">
                <a:solidFill>
                  <a:srgbClr val="0070C0"/>
                </a:solidFill>
              </a:rPr>
              <a:t>≃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b="1" dirty="0">
                <a:solidFill>
                  <a:srgbClr val="0070C0"/>
                </a:solidFill>
              </a:rPr>
              <a:t>9</a:t>
            </a:r>
            <a:r>
              <a:rPr lang="pt-BR" sz="2000" b="1" dirty="0">
                <a:solidFill>
                  <a:srgbClr val="0070C0"/>
                </a:solidFill>
                <a:latin typeface="+mn-lt"/>
                <a:cs typeface="+mn-cs"/>
              </a:rPr>
              <a:t> millions d’euros </a:t>
            </a:r>
            <a:r>
              <a:rPr lang="pt-BR" sz="2000" dirty="0">
                <a:latin typeface="+mn-lt"/>
                <a:cs typeface="+mn-cs"/>
              </a:rPr>
              <a:t>de chiffre d’affaires </a:t>
            </a:r>
          </a:p>
          <a:p>
            <a:pPr>
              <a:buSzPct val="100000"/>
              <a:defRPr/>
            </a:pPr>
            <a:r>
              <a:rPr lang="pt-BR" sz="2000" dirty="0">
                <a:latin typeface="+mn-lt"/>
                <a:cs typeface="+mn-cs"/>
              </a:rPr>
              <a:t>en 2019</a:t>
            </a:r>
            <a:endParaRPr lang="pt-BR" sz="1400" dirty="0">
              <a:latin typeface="+mn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84CCFC-9792-4A7A-9B57-3A4B7FD237F5}"/>
              </a:ext>
            </a:extLst>
          </p:cNvPr>
          <p:cNvSpPr/>
          <p:nvPr/>
        </p:nvSpPr>
        <p:spPr>
          <a:xfrm>
            <a:off x="1511153" y="3571426"/>
            <a:ext cx="4584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Réseau de distribution international 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54553BDF-8614-4586-9FE3-BF18000F7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328" y="4469050"/>
            <a:ext cx="4944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SzPct val="100000"/>
              <a:buBlip>
                <a:blip r:embed="rId3"/>
              </a:buBlip>
              <a:defRPr/>
            </a:pPr>
            <a:r>
              <a:rPr lang="pt-BR" sz="2000" b="1" dirty="0">
                <a:solidFill>
                  <a:srgbClr val="0070C0"/>
                </a:solidFill>
              </a:rPr>
              <a:t> 65% </a:t>
            </a:r>
            <a:r>
              <a:rPr lang="pt-BR" sz="2000" dirty="0"/>
              <a:t>du chiffre d’affaires réalisé à l’export</a:t>
            </a:r>
            <a:endParaRPr lang="pt-BR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D4A851-BB37-4135-9AFE-D5B3541870AA}"/>
              </a:ext>
            </a:extLst>
          </p:cNvPr>
          <p:cNvSpPr/>
          <p:nvPr/>
        </p:nvSpPr>
        <p:spPr>
          <a:xfrm>
            <a:off x="2166924" y="3504799"/>
            <a:ext cx="5688632" cy="237626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21" descr="Z:\Commercial\Commun France et Export\Présentation de la société\PHOTOS\MONDE\Nouvelle image 13 détouré copie.png">
            <a:extLst>
              <a:ext uri="{FF2B5EF4-FFF2-40B4-BE49-F238E27FC236}">
                <a16:creationId xmlns:a16="http://schemas.microsoft.com/office/drawing/2014/main" id="{1EB78242-3420-4C0B-B1D3-2207B84B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1" y="3353201"/>
            <a:ext cx="3635896" cy="2903982"/>
          </a:xfrm>
          <a:prstGeom prst="rect">
            <a:avLst/>
          </a:prstGeom>
          <a:noFill/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77D2918-82C9-45F0-B0E8-CE18F057B4A0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rgbClr val="6AC126"/>
                </a:solidFill>
              </a:rPr>
              <a:t>L’Entreprise : Chiffres clés...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4C4436C-90B9-4B84-8A13-038F2C7E236D}"/>
              </a:ext>
            </a:extLst>
          </p:cNvPr>
          <p:cNvSpPr txBox="1"/>
          <p:nvPr/>
        </p:nvSpPr>
        <p:spPr>
          <a:xfrm>
            <a:off x="10272464" y="64237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TECHNOLOGIE MEDICALE</a:t>
            </a:r>
          </a:p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Septembre 2020</a:t>
            </a:r>
          </a:p>
        </p:txBody>
      </p:sp>
    </p:spTree>
    <p:extLst>
      <p:ext uri="{BB962C8B-B14F-4D97-AF65-F5344CB8AC3E}">
        <p14:creationId xmlns:p14="http://schemas.microsoft.com/office/powerpoint/2010/main" val="9911444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à coins arrondis 44">
            <a:extLst>
              <a:ext uri="{FF2B5EF4-FFF2-40B4-BE49-F238E27FC236}">
                <a16:creationId xmlns:a16="http://schemas.microsoft.com/office/drawing/2014/main" id="{04FB7A75-FA1E-4E79-B0B4-28B9349538C7}"/>
              </a:ext>
            </a:extLst>
          </p:cNvPr>
          <p:cNvSpPr/>
          <p:nvPr/>
        </p:nvSpPr>
        <p:spPr>
          <a:xfrm>
            <a:off x="272848" y="2492896"/>
            <a:ext cx="1632653" cy="7400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28">
            <a:extLst>
              <a:ext uri="{FF2B5EF4-FFF2-40B4-BE49-F238E27FC236}">
                <a16:creationId xmlns:a16="http://schemas.microsoft.com/office/drawing/2014/main" id="{A61AA051-4264-493B-A886-057E0729C68B}"/>
              </a:ext>
            </a:extLst>
          </p:cNvPr>
          <p:cNvSpPr/>
          <p:nvPr/>
        </p:nvSpPr>
        <p:spPr>
          <a:xfrm>
            <a:off x="1457838" y="4275866"/>
            <a:ext cx="94754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3" descr="Z:\Commercial\Commun France et Export\Présentation de la société\PHOTOS\MONDE\France.png">
            <a:extLst>
              <a:ext uri="{FF2B5EF4-FFF2-40B4-BE49-F238E27FC236}">
                <a16:creationId xmlns:a16="http://schemas.microsoft.com/office/drawing/2014/main" id="{FB40B4B6-024E-42C1-8154-B35462099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263748" cy="4095718"/>
          </a:xfrm>
          <a:prstGeom prst="rect">
            <a:avLst/>
          </a:prstGeom>
          <a:noFill/>
        </p:spPr>
      </p:pic>
      <p:pic>
        <p:nvPicPr>
          <p:cNvPr id="37" name="Picture 5">
            <a:extLst>
              <a:ext uri="{FF2B5EF4-FFF2-40B4-BE49-F238E27FC236}">
                <a16:creationId xmlns:a16="http://schemas.microsoft.com/office/drawing/2014/main" id="{0565E83F-3EF3-4DD7-80B4-1C43756F3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792088" cy="726458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EF001E12-8616-420D-84D8-E82DDEF7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810618" cy="707940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314CE9BC-4710-4145-A1DC-4A5333D2A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2232248" cy="408560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29A584B0-E94D-4EAA-9437-10C9E767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5157192"/>
            <a:ext cx="936104" cy="639208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" name="Picture 10">
            <a:extLst>
              <a:ext uri="{FF2B5EF4-FFF2-40B4-BE49-F238E27FC236}">
                <a16:creationId xmlns:a16="http://schemas.microsoft.com/office/drawing/2014/main" id="{B93A8966-32C4-4B6C-BE4C-8AAED442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316" y="3360018"/>
            <a:ext cx="1224136" cy="612068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2" name="Picture 14">
            <a:extLst>
              <a:ext uri="{FF2B5EF4-FFF2-40B4-BE49-F238E27FC236}">
                <a16:creationId xmlns:a16="http://schemas.microsoft.com/office/drawing/2014/main" id="{49AA3F43-2A8F-48FF-8AC2-365FF1A4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2276872"/>
            <a:ext cx="1032271" cy="671281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927DC71E-3E5A-47E2-B881-A0755634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4149080"/>
            <a:ext cx="936104" cy="619628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3CA2307F-6EED-41DF-AD34-E8B185D8B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5949280"/>
            <a:ext cx="936104" cy="347743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5" name="Picture 9">
            <a:extLst>
              <a:ext uri="{FF2B5EF4-FFF2-40B4-BE49-F238E27FC236}">
                <a16:creationId xmlns:a16="http://schemas.microsoft.com/office/drawing/2014/main" id="{827A6F9E-0C4D-4AEF-A253-E652E2412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1556792"/>
            <a:ext cx="818397" cy="720080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0" name="Picture 8">
            <a:extLst>
              <a:ext uri="{FF2B5EF4-FFF2-40B4-BE49-F238E27FC236}">
                <a16:creationId xmlns:a16="http://schemas.microsoft.com/office/drawing/2014/main" id="{292FDEA5-9896-4C62-8C5C-C8346FC0A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5733256"/>
            <a:ext cx="1123101" cy="800435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4B20BDFE-5CEF-4683-A22A-DC3F3594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936104" cy="394408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2" name="Picture 8">
            <a:extLst>
              <a:ext uri="{FF2B5EF4-FFF2-40B4-BE49-F238E27FC236}">
                <a16:creationId xmlns:a16="http://schemas.microsoft.com/office/drawing/2014/main" id="{AE6BAAA2-1900-4CB6-A679-F692D7BA5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3348" y="4973196"/>
            <a:ext cx="1737901" cy="417096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4" name="Picture 7">
            <a:extLst>
              <a:ext uri="{FF2B5EF4-FFF2-40B4-BE49-F238E27FC236}">
                <a16:creationId xmlns:a16="http://schemas.microsoft.com/office/drawing/2014/main" id="{626D56A2-5B72-48A6-B0DD-8897DDFD6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5589240"/>
            <a:ext cx="792088" cy="738074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5" name="Picture 3">
            <a:extLst>
              <a:ext uri="{FF2B5EF4-FFF2-40B4-BE49-F238E27FC236}">
                <a16:creationId xmlns:a16="http://schemas.microsoft.com/office/drawing/2014/main" id="{6CE34DF8-577E-4508-AF82-6DFE96704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2240" y="3140968"/>
            <a:ext cx="792088" cy="720080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90998AAD-9C0A-420D-81F0-A8FD00CB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1016837" cy="691621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7" name="Picture 7">
            <a:extLst>
              <a:ext uri="{FF2B5EF4-FFF2-40B4-BE49-F238E27FC236}">
                <a16:creationId xmlns:a16="http://schemas.microsoft.com/office/drawing/2014/main" id="{93CDE2D3-A8AB-48CE-9431-3B8152534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8228" y="4276620"/>
            <a:ext cx="936104" cy="648072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8" name="Picture 12">
            <a:extLst>
              <a:ext uri="{FF2B5EF4-FFF2-40B4-BE49-F238E27FC236}">
                <a16:creationId xmlns:a16="http://schemas.microsoft.com/office/drawing/2014/main" id="{E7077863-0055-4E4B-AA09-B08E4EC0B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84368" y="3212976"/>
            <a:ext cx="792088" cy="624096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9" name="Picture 2" descr="C:\Documents and Settings\Loic\Bureau\logo_chlaborit.gif">
            <a:extLst>
              <a:ext uri="{FF2B5EF4-FFF2-40B4-BE49-F238E27FC236}">
                <a16:creationId xmlns:a16="http://schemas.microsoft.com/office/drawing/2014/main" id="{C9487638-9A82-40B0-84AB-4335E88FA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312" y="4303400"/>
            <a:ext cx="769945" cy="554360"/>
          </a:xfrm>
          <a:prstGeom prst="rect">
            <a:avLst/>
          </a:prstGeom>
          <a:noFill/>
        </p:spPr>
      </p:pic>
      <p:pic>
        <p:nvPicPr>
          <p:cNvPr id="60" name="Picture 9">
            <a:extLst>
              <a:ext uri="{FF2B5EF4-FFF2-40B4-BE49-F238E27FC236}">
                <a16:creationId xmlns:a16="http://schemas.microsoft.com/office/drawing/2014/main" id="{79268895-780F-42CA-94DF-F8BD5164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98" y="5157192"/>
            <a:ext cx="744810" cy="701278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1" name="Rectangle à coins arrondis 34">
            <a:extLst>
              <a:ext uri="{FF2B5EF4-FFF2-40B4-BE49-F238E27FC236}">
                <a16:creationId xmlns:a16="http://schemas.microsoft.com/office/drawing/2014/main" id="{6E8DEF69-C459-4876-A932-50617B4C83CF}"/>
              </a:ext>
            </a:extLst>
          </p:cNvPr>
          <p:cNvSpPr/>
          <p:nvPr/>
        </p:nvSpPr>
        <p:spPr>
          <a:xfrm>
            <a:off x="1735476" y="3360018"/>
            <a:ext cx="673432" cy="6325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Picture 3" descr="C:\Documents and Settings\Loic\Bureau\structures_photo_logo_1957_1957.jpg">
            <a:extLst>
              <a:ext uri="{FF2B5EF4-FFF2-40B4-BE49-F238E27FC236}">
                <a16:creationId xmlns:a16="http://schemas.microsoft.com/office/drawing/2014/main" id="{8205DF95-500E-493B-B3BC-DDB4AE6CE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590" y="3467080"/>
            <a:ext cx="535999" cy="432047"/>
          </a:xfrm>
          <a:prstGeom prst="rect">
            <a:avLst/>
          </a:prstGeom>
          <a:noFill/>
        </p:spPr>
      </p:pic>
      <p:pic>
        <p:nvPicPr>
          <p:cNvPr id="63" name="Picture 6" descr="C:\Documents and Settings\Loic\Bureau\structures_photo_logo_1429_1429.jpg">
            <a:extLst>
              <a:ext uri="{FF2B5EF4-FFF2-40B4-BE49-F238E27FC236}">
                <a16:creationId xmlns:a16="http://schemas.microsoft.com/office/drawing/2014/main" id="{5141ACDA-993A-4E76-BBF0-6D63D126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80" y="2523382"/>
            <a:ext cx="1492032" cy="654921"/>
          </a:xfrm>
          <a:prstGeom prst="rect">
            <a:avLst/>
          </a:prstGeom>
          <a:noFill/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BE06523F-1039-4DDE-9778-027D7C2F8382}"/>
              </a:ext>
            </a:extLst>
          </p:cNvPr>
          <p:cNvSpPr txBox="1"/>
          <p:nvPr/>
        </p:nvSpPr>
        <p:spPr>
          <a:xfrm>
            <a:off x="1470576" y="4746352"/>
            <a:ext cx="9361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b="1" dirty="0"/>
              <a:t>Poitiers</a:t>
            </a:r>
            <a:endParaRPr lang="fr-FR" sz="700" b="1" dirty="0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3EC7A78F-0467-414B-A610-537E61CBE32B}"/>
              </a:ext>
            </a:extLst>
          </p:cNvPr>
          <p:cNvSpPr txBox="1"/>
          <p:nvPr/>
        </p:nvSpPr>
        <p:spPr>
          <a:xfrm>
            <a:off x="10272464" y="64237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TECHNOLOGIE MEDICALE</a:t>
            </a:r>
          </a:p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Septembre 2020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766791F0-9DA2-4D50-BC36-787CFA19E07E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rgbClr val="6AC126"/>
                </a:solidFill>
              </a:rPr>
              <a:t>L’Entreprise : Quelques réferences en France...</a:t>
            </a:r>
          </a:p>
        </p:txBody>
      </p:sp>
    </p:spTree>
    <p:extLst>
      <p:ext uri="{BB962C8B-B14F-4D97-AF65-F5344CB8AC3E}">
        <p14:creationId xmlns:p14="http://schemas.microsoft.com/office/powerpoint/2010/main" val="37190588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DA1F70-B9F8-4BE9-83A2-F4892F27FA45}"/>
              </a:ext>
            </a:extLst>
          </p:cNvPr>
          <p:cNvSpPr/>
          <p:nvPr/>
        </p:nvSpPr>
        <p:spPr>
          <a:xfrm>
            <a:off x="179512" y="1556792"/>
            <a:ext cx="8698566" cy="3024336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74D986-5501-4036-B221-FE17652CA17C}"/>
              </a:ext>
            </a:extLst>
          </p:cNvPr>
          <p:cNvSpPr/>
          <p:nvPr/>
        </p:nvSpPr>
        <p:spPr>
          <a:xfrm>
            <a:off x="323527" y="4005064"/>
            <a:ext cx="8424937" cy="1296144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2136EC-895E-4353-9D91-C4F2B1E2B33B}"/>
              </a:ext>
            </a:extLst>
          </p:cNvPr>
          <p:cNvSpPr/>
          <p:nvPr/>
        </p:nvSpPr>
        <p:spPr>
          <a:xfrm>
            <a:off x="3563888" y="3933056"/>
            <a:ext cx="4968552" cy="194421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pt-BR" dirty="0"/>
            </a:br>
            <a:endParaRPr lang="pt-B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221749-84A7-4BF5-A84F-FA806EAC641A}"/>
              </a:ext>
            </a:extLst>
          </p:cNvPr>
          <p:cNvSpPr/>
          <p:nvPr/>
        </p:nvSpPr>
        <p:spPr>
          <a:xfrm>
            <a:off x="539552" y="1772816"/>
            <a:ext cx="4680520" cy="244827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Depuis 1980</a:t>
            </a:r>
            <a:r>
              <a:rPr lang="pt-BR" dirty="0"/>
              <a:t>, TECHNOLOGIE MEDICALE est </a:t>
            </a:r>
            <a:r>
              <a:rPr lang="pt-BR" b="1" dirty="0"/>
              <a:t>engagée dans une démarche d’amélioration continue en matière de qualité.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Le </a:t>
            </a:r>
            <a:r>
              <a:rPr lang="pt-BR" b="1" dirty="0"/>
              <a:t>Système de Management de la Qualité </a:t>
            </a:r>
            <a:r>
              <a:rPr lang="pt-BR" dirty="0"/>
              <a:t>de TECHNOLOGIE MEDICALE est certifié </a:t>
            </a:r>
          </a:p>
          <a:p>
            <a:pPr algn="ctr"/>
            <a:r>
              <a:rPr lang="pt-BR" sz="2800" b="1" dirty="0"/>
              <a:t>ISO 13485</a:t>
            </a:r>
            <a:r>
              <a:rPr lang="pt-BR" sz="2000" b="1" dirty="0"/>
              <a:t>.</a:t>
            </a:r>
            <a:endParaRPr lang="pt-BR" sz="2000" dirty="0"/>
          </a:p>
        </p:txBody>
      </p:sp>
      <p:pic>
        <p:nvPicPr>
          <p:cNvPr id="12" name="Picture 2" descr="Z:\Commercial\Commun France et Export\Présentation de la société\PHOTOS\BUSINESS\colloborate.jpg">
            <a:extLst>
              <a:ext uri="{FF2B5EF4-FFF2-40B4-BE49-F238E27FC236}">
                <a16:creationId xmlns:a16="http://schemas.microsoft.com/office/drawing/2014/main" id="{406E1582-0A2D-4CEC-8B47-8CBDAE73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1772816"/>
            <a:ext cx="2522811" cy="1892108"/>
          </a:xfrm>
          <a:prstGeom prst="rect">
            <a:avLst/>
          </a:prstGeom>
          <a:noFill/>
          <a:ln w="57150">
            <a:solidFill>
              <a:srgbClr val="D3D3D3"/>
            </a:solidFill>
          </a:ln>
        </p:spPr>
      </p:pic>
      <p:pic>
        <p:nvPicPr>
          <p:cNvPr id="14" name="Picture 2" descr="http://www.dgcis.gouv.fr/files/files/directions_services/libre-circulation-marchandises/ce-sans-quadrillage.jpg">
            <a:extLst>
              <a:ext uri="{FF2B5EF4-FFF2-40B4-BE49-F238E27FC236}">
                <a16:creationId xmlns:a16="http://schemas.microsoft.com/office/drawing/2014/main" id="{D220A009-9D78-4505-9DFC-7F68A049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529" y="4509120"/>
            <a:ext cx="1328375" cy="936104"/>
          </a:xfrm>
          <a:prstGeom prst="rect">
            <a:avLst/>
          </a:prstGeom>
          <a:noFill/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2CFCA7-8995-4076-A36C-9283BEEBB715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rgbClr val="6AC126"/>
                </a:solidFill>
              </a:rPr>
              <a:t>Qualité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768AAB-10E4-45DC-907B-D5D7388068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516" y="4085636"/>
            <a:ext cx="1191364" cy="1692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85AA574-937E-4285-878C-3C067E0173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680" y="4091180"/>
            <a:ext cx="1187960" cy="1692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55D6492-6420-4E70-9BCF-0CBDBFFCF7C9}"/>
              </a:ext>
            </a:extLst>
          </p:cNvPr>
          <p:cNvSpPr txBox="1"/>
          <p:nvPr/>
        </p:nvSpPr>
        <p:spPr>
          <a:xfrm>
            <a:off x="10272464" y="64237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TECHNOLOGIE MEDICALE</a:t>
            </a:r>
          </a:p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Septembre 2020</a:t>
            </a:r>
          </a:p>
        </p:txBody>
      </p:sp>
    </p:spTree>
    <p:extLst>
      <p:ext uri="{BB962C8B-B14F-4D97-AF65-F5344CB8AC3E}">
        <p14:creationId xmlns:p14="http://schemas.microsoft.com/office/powerpoint/2010/main" val="23131209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9F739-157C-4465-A87C-57A5BD00342F}"/>
              </a:ext>
            </a:extLst>
          </p:cNvPr>
          <p:cNvSpPr txBox="1">
            <a:spLocks/>
          </p:cNvSpPr>
          <p:nvPr/>
        </p:nvSpPr>
        <p:spPr>
          <a:xfrm>
            <a:off x="971600" y="1628800"/>
            <a:ext cx="7560840" cy="4104456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DDCBBC-5503-4A70-9836-90AD9975D0BD}"/>
              </a:ext>
            </a:extLst>
          </p:cNvPr>
          <p:cNvSpPr txBox="1"/>
          <p:nvPr/>
        </p:nvSpPr>
        <p:spPr>
          <a:xfrm>
            <a:off x="683567" y="1096868"/>
            <a:ext cx="7560840" cy="92333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TECHNOLOGIE MEDICALE </a:t>
            </a:r>
            <a:r>
              <a:rPr lang="pt-BR" dirty="0">
                <a:solidFill>
                  <a:srgbClr val="000000"/>
                </a:solidFill>
              </a:rPr>
              <a:t>a entrepris </a:t>
            </a:r>
            <a:r>
              <a:rPr lang="pt-BR" b="1" dirty="0">
                <a:solidFill>
                  <a:srgbClr val="000000"/>
                </a:solidFill>
              </a:rPr>
              <a:t>une démarche de développement durable </a:t>
            </a:r>
            <a:r>
              <a:rPr lang="pt-BR" dirty="0">
                <a:solidFill>
                  <a:srgbClr val="000000"/>
                </a:solidFill>
              </a:rPr>
              <a:t>par un engagement et une implication forte de la direction et de l’ensemble du personnel dans le but de... </a:t>
            </a:r>
            <a:endParaRPr lang="pt-B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EBCF3B-5F52-45CB-A857-6D13C5B85163}"/>
              </a:ext>
            </a:extLst>
          </p:cNvPr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</a:rPr>
              <a:t>O DESENVOLVIMENTO SUSTENTÁVEL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D8A53B5-DBAA-46F1-908A-C7D963DDD81E}"/>
              </a:ext>
            </a:extLst>
          </p:cNvPr>
          <p:cNvCxnSpPr/>
          <p:nvPr/>
        </p:nvCxnSpPr>
        <p:spPr>
          <a:xfrm>
            <a:off x="1691680" y="908720"/>
            <a:ext cx="57606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E8E696C-B84F-4AFA-B7AE-748BF58A0862}"/>
              </a:ext>
            </a:extLst>
          </p:cNvPr>
          <p:cNvSpPr/>
          <p:nvPr/>
        </p:nvSpPr>
        <p:spPr>
          <a:xfrm>
            <a:off x="323528" y="2204864"/>
            <a:ext cx="6624736" cy="331236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</a:rPr>
              <a:t>Faire évoluer </a:t>
            </a:r>
            <a:r>
              <a:rPr lang="pt-BR" dirty="0">
                <a:solidFill>
                  <a:srgbClr val="000000"/>
                </a:solidFill>
              </a:rPr>
              <a:t>ses procédés de fabrication et ses produits, 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</a:rPr>
              <a:t>Utiliser des techniques plus</a:t>
            </a:r>
            <a:r>
              <a:rPr lang="pt-BR" b="1" dirty="0">
                <a:solidFill>
                  <a:srgbClr val="000000"/>
                </a:solidFill>
              </a:rPr>
              <a:t> propres </a:t>
            </a:r>
            <a:r>
              <a:rPr lang="pt-BR" dirty="0">
                <a:solidFill>
                  <a:srgbClr val="000000"/>
                </a:solidFill>
              </a:rPr>
              <a:t>et </a:t>
            </a:r>
            <a:r>
              <a:rPr lang="pt-BR" b="1" dirty="0">
                <a:solidFill>
                  <a:srgbClr val="000000"/>
                </a:solidFill>
              </a:rPr>
              <a:t>économes</a:t>
            </a:r>
            <a:r>
              <a:rPr lang="pt-BR" dirty="0">
                <a:solidFill>
                  <a:srgbClr val="000000"/>
                </a:solidFill>
              </a:rPr>
              <a:t>,</a:t>
            </a:r>
          </a:p>
          <a:p>
            <a:pPr>
              <a:lnSpc>
                <a:spcPct val="150000"/>
              </a:lnSpc>
              <a:tabLst>
                <a:tab pos="182563" algn="l"/>
              </a:tabLst>
            </a:pPr>
            <a:r>
              <a:rPr lang="pt-BR" dirty="0">
                <a:solidFill>
                  <a:srgbClr val="000000"/>
                </a:solidFill>
              </a:rPr>
              <a:t>Utiliser des produits </a:t>
            </a:r>
            <a:r>
              <a:rPr lang="pt-BR" b="1" dirty="0">
                <a:solidFill>
                  <a:srgbClr val="000000"/>
                </a:solidFill>
              </a:rPr>
              <a:t>moins consommateurs d’énergie </a:t>
            </a:r>
            <a:r>
              <a:rPr lang="pt-BR" dirty="0">
                <a:solidFill>
                  <a:srgbClr val="000000"/>
                </a:solidFill>
              </a:rPr>
              <a:t>ou contenant</a:t>
            </a:r>
          </a:p>
          <a:p>
            <a:pPr>
              <a:lnSpc>
                <a:spcPct val="150000"/>
              </a:lnSpc>
              <a:tabLst>
                <a:tab pos="182563" algn="l"/>
              </a:tabLst>
            </a:pPr>
            <a:r>
              <a:rPr lang="pt-BR" dirty="0">
                <a:solidFill>
                  <a:srgbClr val="000000"/>
                </a:solidFill>
              </a:rPr>
              <a:t>des substances plus respectueuses de l’environnement, 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</a:rPr>
              <a:t>Agir en </a:t>
            </a:r>
            <a:r>
              <a:rPr lang="pt-BR" b="1" dirty="0">
                <a:solidFill>
                  <a:srgbClr val="000000"/>
                </a:solidFill>
              </a:rPr>
              <a:t>entreprise éco-responsable</a:t>
            </a:r>
            <a:r>
              <a:rPr lang="pt-BR" dirty="0">
                <a:solidFill>
                  <a:srgbClr val="000000"/>
                </a:solidFill>
              </a:rPr>
              <a:t>,</a:t>
            </a:r>
            <a:endParaRPr lang="pt-BR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</a:rPr>
              <a:t>Privilégier </a:t>
            </a:r>
            <a:r>
              <a:rPr lang="pt-BR" dirty="0">
                <a:solidFill>
                  <a:srgbClr val="000000"/>
                </a:solidFill>
              </a:rPr>
              <a:t>les </a:t>
            </a:r>
            <a:r>
              <a:rPr lang="pt-BR" b="1" dirty="0">
                <a:solidFill>
                  <a:srgbClr val="000000"/>
                </a:solidFill>
              </a:rPr>
              <a:t>fournisseurs de proximité</a:t>
            </a:r>
            <a:r>
              <a:rPr lang="pt-BR" dirty="0">
                <a:solidFill>
                  <a:srgbClr val="000000"/>
                </a:solidFill>
              </a:rPr>
              <a:t>,</a:t>
            </a:r>
            <a:endParaRPr lang="pt-BR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</a:rPr>
              <a:t>Recycler l’eau </a:t>
            </a:r>
            <a:r>
              <a:rPr lang="pt-BR" dirty="0">
                <a:solidFill>
                  <a:srgbClr val="000000"/>
                </a:solidFill>
              </a:rPr>
              <a:t>pour les machines de production,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</a:rPr>
              <a:t>Trier </a:t>
            </a:r>
            <a:r>
              <a:rPr lang="pt-BR" dirty="0">
                <a:solidFill>
                  <a:srgbClr val="000000"/>
                </a:solidFill>
              </a:rPr>
              <a:t>les déchets.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3B856F-3487-4F48-80EF-47B78B5822D5}"/>
              </a:ext>
            </a:extLst>
          </p:cNvPr>
          <p:cNvSpPr/>
          <p:nvPr/>
        </p:nvSpPr>
        <p:spPr>
          <a:xfrm>
            <a:off x="5976156" y="3429000"/>
            <a:ext cx="2952328" cy="2670994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3" descr="Z:\Commercial\Commun France et Export\Présentation de la société\PHOTOS\QUALITE\logoriceaf copie.png">
            <a:extLst>
              <a:ext uri="{FF2B5EF4-FFF2-40B4-BE49-F238E27FC236}">
                <a16:creationId xmlns:a16="http://schemas.microsoft.com/office/drawing/2014/main" id="{0F0EFB2E-07E8-409E-9579-40B88CE5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708" y="3383555"/>
            <a:ext cx="2952329" cy="2855405"/>
          </a:xfrm>
          <a:prstGeom prst="rect">
            <a:avLst/>
          </a:prstGeom>
          <a:noFill/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6177983-542C-4BEB-8E5B-07B007D7703B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rgbClr val="6AC126"/>
                </a:solidFill>
              </a:rPr>
              <a:t>Développement durable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DA4C541-2CD4-44C1-B97A-0F513CE7A0A5}"/>
              </a:ext>
            </a:extLst>
          </p:cNvPr>
          <p:cNvSpPr txBox="1"/>
          <p:nvPr/>
        </p:nvSpPr>
        <p:spPr>
          <a:xfrm>
            <a:off x="10272464" y="64237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TECHNOLOGIE MEDICALE</a:t>
            </a:r>
          </a:p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Septembre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C122C-E464-484D-81C2-86220FA81152}"/>
              </a:ext>
            </a:extLst>
          </p:cNvPr>
          <p:cNvSpPr/>
          <p:nvPr/>
        </p:nvSpPr>
        <p:spPr>
          <a:xfrm>
            <a:off x="9264352" y="574855"/>
            <a:ext cx="2472445" cy="1044025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i="1" dirty="0"/>
              <a:t>Certification ISO 14001 </a:t>
            </a:r>
          </a:p>
          <a:p>
            <a:pPr algn="ctr"/>
            <a:r>
              <a:rPr lang="pt-BR" b="1" i="1" dirty="0"/>
              <a:t>en cours </a:t>
            </a:r>
          </a:p>
        </p:txBody>
      </p:sp>
    </p:spTree>
    <p:extLst>
      <p:ext uri="{BB962C8B-B14F-4D97-AF65-F5344CB8AC3E}">
        <p14:creationId xmlns:p14="http://schemas.microsoft.com/office/powerpoint/2010/main" val="10381217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26AEAB87-932D-44F1-84BA-895182561D5E}"/>
              </a:ext>
            </a:extLst>
          </p:cNvPr>
          <p:cNvSpPr/>
          <p:nvPr/>
        </p:nvSpPr>
        <p:spPr>
          <a:xfrm>
            <a:off x="2567608" y="2636912"/>
            <a:ext cx="45365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F63AF4D-8668-41B8-BAB3-B68C080CB8BF}"/>
              </a:ext>
            </a:extLst>
          </p:cNvPr>
          <p:cNvSpPr txBox="1">
            <a:spLocks/>
          </p:cNvSpPr>
          <p:nvPr/>
        </p:nvSpPr>
        <p:spPr>
          <a:xfrm>
            <a:off x="2927648" y="2852936"/>
            <a:ext cx="3898083" cy="782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0070C0"/>
                </a:solidFill>
              </a:rPr>
              <a:t>OXYGENOTHERAPIE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4B05B9-B5D0-4731-A232-908135A17E57}"/>
              </a:ext>
            </a:extLst>
          </p:cNvPr>
          <p:cNvSpPr txBox="1"/>
          <p:nvPr/>
        </p:nvSpPr>
        <p:spPr>
          <a:xfrm>
            <a:off x="0" y="286658"/>
            <a:ext cx="852009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rgbClr val="0070C0"/>
                </a:solidFill>
              </a:rPr>
              <a:t>Les produits...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92ACD83-7E3A-4991-B544-F1B7BE7E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43472" y="749041"/>
            <a:ext cx="1093936" cy="170785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4BCA384-5AE4-4B63-9C13-2EE38AA365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1903" y="3253035"/>
            <a:ext cx="1008112" cy="240394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2376F65-8A5F-4D30-8377-7F6A6F88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8141" y="4586696"/>
            <a:ext cx="1511441" cy="161548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E:\Photos\DEBSON_DIN_O2_15L+TETINE.tif">
            <a:extLst>
              <a:ext uri="{FF2B5EF4-FFF2-40B4-BE49-F238E27FC236}">
                <a16:creationId xmlns:a16="http://schemas.microsoft.com/office/drawing/2014/main" id="{BFEA9C8C-A009-43AA-8792-01882ADDD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544" y="2996952"/>
            <a:ext cx="1381968" cy="136815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E:\Photos\REGSON_ECROU_DIN_O2_9-16.tif">
            <a:extLst>
              <a:ext uri="{FF2B5EF4-FFF2-40B4-BE49-F238E27FC236}">
                <a16:creationId xmlns:a16="http://schemas.microsoft.com/office/drawing/2014/main" id="{DCECA296-7A83-4460-800B-9B86C7959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9211" y="655821"/>
            <a:ext cx="1626679" cy="174717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148A205-A204-42DF-86B0-B2EED89723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438" y="4869160"/>
            <a:ext cx="2699239" cy="179601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967F1D4-F58B-4A67-9819-F204E7E29E14}"/>
              </a:ext>
            </a:extLst>
          </p:cNvPr>
          <p:cNvSpPr txBox="1"/>
          <p:nvPr/>
        </p:nvSpPr>
        <p:spPr>
          <a:xfrm>
            <a:off x="10272464" y="64237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TECHNOLOGIE MEDICALE</a:t>
            </a:r>
          </a:p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31715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254FC7-92DE-4101-A2A2-671D0F8442CD}"/>
              </a:ext>
            </a:extLst>
          </p:cNvPr>
          <p:cNvSpPr txBox="1"/>
          <p:nvPr/>
        </p:nvSpPr>
        <p:spPr>
          <a:xfrm>
            <a:off x="0" y="286658"/>
            <a:ext cx="852009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rgbClr val="6AC126"/>
                </a:solidFill>
              </a:rPr>
              <a:t>Les produits...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EDCF115-0B9F-49A1-A8F3-C7D4773E6C25}"/>
              </a:ext>
            </a:extLst>
          </p:cNvPr>
          <p:cNvSpPr/>
          <p:nvPr/>
        </p:nvSpPr>
        <p:spPr>
          <a:xfrm>
            <a:off x="2579851" y="2499844"/>
            <a:ext cx="4536504" cy="1152128"/>
          </a:xfrm>
          <a:prstGeom prst="ellipse">
            <a:avLst/>
          </a:prstGeom>
          <a:solidFill>
            <a:srgbClr val="EBF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E7E6966-0DBA-459D-AF9C-1A2B7A648084}"/>
              </a:ext>
            </a:extLst>
          </p:cNvPr>
          <p:cNvSpPr txBox="1">
            <a:spLocks/>
          </p:cNvSpPr>
          <p:nvPr/>
        </p:nvSpPr>
        <p:spPr>
          <a:xfrm>
            <a:off x="2899061" y="2748793"/>
            <a:ext cx="3898083" cy="782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>
                <a:solidFill>
                  <a:srgbClr val="6AC126"/>
                </a:solidFill>
              </a:rPr>
              <a:t>ASPIRATION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48B69B2-4E19-48FA-9787-F2165CDC1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041" y="3953713"/>
            <a:ext cx="1019944" cy="2107886"/>
          </a:xfrm>
          <a:prstGeom prst="rect">
            <a:avLst/>
          </a:prstGeom>
          <a:ln>
            <a:solidFill>
              <a:srgbClr val="6AC12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B5A1541-9D6E-485F-84F0-A52D1907B8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475" y="285413"/>
            <a:ext cx="1235968" cy="2282395"/>
          </a:xfrm>
          <a:prstGeom prst="rect">
            <a:avLst/>
          </a:prstGeom>
          <a:ln>
            <a:solidFill>
              <a:srgbClr val="6AC12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3792E0-D872-4BBE-83EE-90DD61CAF7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11" y="836712"/>
            <a:ext cx="1455429" cy="2199994"/>
          </a:xfrm>
          <a:prstGeom prst="rect">
            <a:avLst/>
          </a:prstGeom>
          <a:ln>
            <a:solidFill>
              <a:srgbClr val="6AC12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A502884-812D-486F-981C-50E306A288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760" y="4192231"/>
            <a:ext cx="1472955" cy="2379111"/>
          </a:xfrm>
          <a:prstGeom prst="rect">
            <a:avLst/>
          </a:prstGeom>
          <a:ln>
            <a:solidFill>
              <a:srgbClr val="6AC12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2CC6B292-AFF0-407F-930F-FBB3DEFE8185}"/>
              </a:ext>
            </a:extLst>
          </p:cNvPr>
          <p:cNvGrpSpPr/>
          <p:nvPr/>
        </p:nvGrpSpPr>
        <p:grpSpPr>
          <a:xfrm>
            <a:off x="7732813" y="3182955"/>
            <a:ext cx="1574554" cy="3501958"/>
            <a:chOff x="4102424" y="1125258"/>
            <a:chExt cx="2425624" cy="489603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F6DAC797-7E81-4AB3-94DA-B1B2F4987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7808" y="1268760"/>
              <a:ext cx="1921568" cy="4637935"/>
            </a:xfrm>
            <a:prstGeom prst="rect">
              <a:avLst/>
            </a:prstGeom>
            <a:ln>
              <a:solidFill>
                <a:srgbClr val="6AC126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Rectangle à coins arrondis 14">
              <a:extLst>
                <a:ext uri="{FF2B5EF4-FFF2-40B4-BE49-F238E27FC236}">
                  <a16:creationId xmlns:a16="http://schemas.microsoft.com/office/drawing/2014/main" id="{FE391EDD-91CE-455B-BF6C-94E9A7B1F6B5}"/>
                </a:ext>
              </a:extLst>
            </p:cNvPr>
            <p:cNvSpPr/>
            <p:nvPr/>
          </p:nvSpPr>
          <p:spPr>
            <a:xfrm>
              <a:off x="4102424" y="1125258"/>
              <a:ext cx="2425624" cy="4896030"/>
            </a:xfrm>
            <a:prstGeom prst="roundRect">
              <a:avLst>
                <a:gd name="adj" fmla="val 11273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60E92CA0-03D7-42E2-8128-39FF05455F21}"/>
              </a:ext>
            </a:extLst>
          </p:cNvPr>
          <p:cNvSpPr txBox="1"/>
          <p:nvPr/>
        </p:nvSpPr>
        <p:spPr>
          <a:xfrm>
            <a:off x="10272464" y="64237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TECHNOLOGIE MEDICALE</a:t>
            </a:r>
          </a:p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95662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2FBABAF-5202-4155-9447-1ACD0C64CBB2}"/>
              </a:ext>
            </a:extLst>
          </p:cNvPr>
          <p:cNvSpPr txBox="1"/>
          <p:nvPr/>
        </p:nvSpPr>
        <p:spPr>
          <a:xfrm>
            <a:off x="0" y="286658"/>
            <a:ext cx="852009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chemeClr val="bg1">
                    <a:lumMod val="50000"/>
                  </a:schemeClr>
                </a:solidFill>
              </a:rPr>
              <a:t>Les produits... </a:t>
            </a:r>
          </a:p>
        </p:txBody>
      </p:sp>
      <p:pic>
        <p:nvPicPr>
          <p:cNvPr id="7" name="Image 6" descr="Z:\Commun\Photo\Photos Catalogue TM 2009\JPEG_BD\ENSEMBLE ASPI RAIL PETIT FLACON.jpg">
            <a:extLst>
              <a:ext uri="{FF2B5EF4-FFF2-40B4-BE49-F238E27FC236}">
                <a16:creationId xmlns:a16="http://schemas.microsoft.com/office/drawing/2014/main" id="{01AA30E9-3C96-4CFC-8DE7-E66A807F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39768" y="1340768"/>
            <a:ext cx="1679289" cy="1052545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190500" dist="50800" dir="2700000" sy="9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 descr="Z:\Commun\Photo\Photos Catalogue TM 2009\HAUTE DEFINITION TIFF\Catalogue RVTM2\PHOTO 2 + PHOTO 3 TABLEAU RVTM2 AFNOR+EV+TETINE.TIF">
            <a:extLst>
              <a:ext uri="{FF2B5EF4-FFF2-40B4-BE49-F238E27FC236}">
                <a16:creationId xmlns:a16="http://schemas.microsoft.com/office/drawing/2014/main" id="{0570CD85-3B25-4272-AB47-2349A1E07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35960" y="4941168"/>
            <a:ext cx="1296144" cy="88836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190500" dist="50800" dir="2700000" sy="9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 9" descr="Z:\Commun\Photo\Photos Catalogue TM 2009\JPEG_BD\RV2 DOUBLE AFNOR MINI BOCSEC.jpg">
            <a:extLst>
              <a:ext uri="{FF2B5EF4-FFF2-40B4-BE49-F238E27FC236}">
                <a16:creationId xmlns:a16="http://schemas.microsoft.com/office/drawing/2014/main" id="{668606FD-815F-48CB-A3EE-7879108B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91544" y="5157192"/>
            <a:ext cx="2143151" cy="1077088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190500" dist="50800" dir="2700000" sy="9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 12" descr="Z:\Commun\Photo\Photos Catalogue TM 2009\HAUTE DEFINITION TIFF\Catalogue Soupapes Jeanneret\JTM SIMPLE nu + JTM DOUBLE nu.jpg">
            <a:extLst>
              <a:ext uri="{FF2B5EF4-FFF2-40B4-BE49-F238E27FC236}">
                <a16:creationId xmlns:a16="http://schemas.microsoft.com/office/drawing/2014/main" id="{35984CA1-7650-4DDE-B37F-61DDEEF4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69064" y="2989542"/>
            <a:ext cx="1373758" cy="2304256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190500" dist="50800" dir="2700000" sy="9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 13" descr="Z:\Commun\Photo\Photos Catalogue TM 2009\HAUTE DEFINITION TIFF\Catalogue Bocaux de Recueil\BOC 4L PRESSION.tif">
            <a:extLst>
              <a:ext uri="{FF2B5EF4-FFF2-40B4-BE49-F238E27FC236}">
                <a16:creationId xmlns:a16="http://schemas.microsoft.com/office/drawing/2014/main" id="{4404BCB9-8FB5-4A0B-8055-270DE284D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5291" y="3056872"/>
            <a:ext cx="1560025" cy="125748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190500" dist="50800" dir="27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 19" descr="Z:\Commun\Photo\Photos Catalogue TM 2009\HAUTE DEFINITION TIFF\Catalogue Aspiration Venturi\VENTURI AFNOR AIR+BOCSECNEW.tif">
            <a:extLst>
              <a:ext uri="{FF2B5EF4-FFF2-40B4-BE49-F238E27FC236}">
                <a16:creationId xmlns:a16="http://schemas.microsoft.com/office/drawing/2014/main" id="{9E81DA06-69AB-4DAA-B473-034EC1273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9656" y="1316207"/>
            <a:ext cx="1368152" cy="1179554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190500" dist="50800" dir="2700000" sy="9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C2E08CBB-0782-4475-8F22-0CB1167E3631}"/>
              </a:ext>
            </a:extLst>
          </p:cNvPr>
          <p:cNvSpPr/>
          <p:nvPr/>
        </p:nvSpPr>
        <p:spPr>
          <a:xfrm>
            <a:off x="2579851" y="2852936"/>
            <a:ext cx="4536504" cy="11521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>
                <a:solidFill>
                  <a:schemeClr val="bg1">
                    <a:lumMod val="50000"/>
                  </a:schemeClr>
                </a:solidFill>
              </a:rPr>
              <a:t>RAIL ET ACCESSOIRES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21F3045-A1E7-4EAA-8C9B-B0A2056E79A6}"/>
              </a:ext>
            </a:extLst>
          </p:cNvPr>
          <p:cNvSpPr txBox="1"/>
          <p:nvPr/>
        </p:nvSpPr>
        <p:spPr>
          <a:xfrm>
            <a:off x="10272464" y="64237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TECHNOLOGIE MEDICALE</a:t>
            </a:r>
          </a:p>
          <a:p>
            <a:pPr algn="r"/>
            <a:r>
              <a:rPr lang="pt-PT" sz="1200" b="1" dirty="0">
                <a:solidFill>
                  <a:schemeClr val="bg1"/>
                </a:solidFill>
                <a:latin typeface="Calibri" pitchFamily="34" charset="0"/>
              </a:rPr>
              <a:t>Septembre 2020</a:t>
            </a:r>
          </a:p>
        </p:txBody>
      </p:sp>
    </p:spTree>
    <p:extLst>
      <p:ext uri="{BB962C8B-B14F-4D97-AF65-F5344CB8AC3E}">
        <p14:creationId xmlns:p14="http://schemas.microsoft.com/office/powerpoint/2010/main" val="2838549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te">
  <a:themeElements>
    <a:clrScheme name="Personnalisé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BFEAF8"/>
      </a:accent1>
      <a:accent2>
        <a:srgbClr val="A7CDEA"/>
      </a:accent2>
      <a:accent3>
        <a:srgbClr val="B3ECD9"/>
      </a:accent3>
      <a:accent4>
        <a:srgbClr val="9EE1C6"/>
      </a:accent4>
      <a:accent5>
        <a:srgbClr val="B1E1B7"/>
      </a:accent5>
      <a:accent6>
        <a:srgbClr val="D5ECB3"/>
      </a:accent6>
      <a:hlink>
        <a:srgbClr val="B2EBF5"/>
      </a:hlink>
      <a:folHlink>
        <a:srgbClr val="DCEDF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</Template>
  <TotalTime>3444</TotalTime>
  <Words>323</Words>
  <Application>Microsoft Macintosh PowerPoint</Application>
  <PresentationFormat>Grand écran</PresentationFormat>
  <Paragraphs>77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Wingdings 3</vt:lpstr>
      <vt:lpstr>Thème2</vt:lpstr>
      <vt:lpstr>1_Thème2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Charlotte MENARD</dc:creator>
  <cp:lastModifiedBy>Elisabeth Arnaud</cp:lastModifiedBy>
  <cp:revision>656</cp:revision>
  <cp:lastPrinted>2019-05-03T13:51:06Z</cp:lastPrinted>
  <dcterms:modified xsi:type="dcterms:W3CDTF">2020-09-29T12:51:18Z</dcterms:modified>
</cp:coreProperties>
</file>