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media/image12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73" r:id="rId3"/>
    <p:sldId id="277" r:id="rId4"/>
    <p:sldId id="275" r:id="rId5"/>
    <p:sldId id="281" r:id="rId6"/>
    <p:sldId id="28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86376" autoAdjust="0"/>
  </p:normalViewPr>
  <p:slideViewPr>
    <p:cSldViewPr snapToGrid="0">
      <p:cViewPr varScale="1">
        <p:scale>
          <a:sx n="106" d="100"/>
          <a:sy n="106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270F8-AD05-47C3-A83C-C38ECF36FBD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966B5-E89C-4412-AF54-FE5CA1B4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24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E472C-6700-4C2F-8E9A-08C684012A7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78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E472C-6700-4C2F-8E9A-08C684012A7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84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E472C-6700-4C2F-8E9A-08C684012A7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83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E472C-6700-4C2F-8E9A-08C684012A7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02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CCA9B-776F-4686-9C4E-D6736F6A8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956136-280E-4358-A17D-C423AEB0C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D3B00B-5007-483A-95B4-E668F34C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B1DFEE-58F4-4A27-8BF5-DE1F0B13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B3F66-50B7-4EBB-BF21-1E12BF25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8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FEC53-8C9A-455A-B7EB-3B8A3BF8C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A31595-FDFA-4442-BC18-1F370D364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50A28-3A3B-4BE0-8E9A-107C4B66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91C954-22C3-49CC-86BF-AC4DEF55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FE0261-2BB5-4170-A5DB-DB410A3E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75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553BC3-7EF9-4136-8007-6D2A5ABAD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69CD1E-EFB3-4F9E-9DAD-E70E8D4E8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452003-9D56-44E5-BBC6-61C073C5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B88F6-F405-42C4-B029-62D2F88E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5B506-1CA6-4494-A255-1BD9A96D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0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96A5D-AA3C-4EB5-A10F-455268AA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EB29D8-8A5F-4892-8F52-8EC7D80BD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43259-D526-4A20-AF03-81C554EB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BA2764-1551-4C61-83F9-C35C2FF0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99C473-DA2C-451E-B2E9-526E280F0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1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DE779-9DD4-4BA8-BBA5-603E957F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FC7AAD-AC94-43D4-9737-4C9EEB17E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0D70C9-3433-4BC4-8918-7494C238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5A1C41-476B-4F12-83F5-D55A55DB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486EB1-25FD-4B59-AD37-961047DA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9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B4AB7-05A9-4600-8FAB-F348100F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19C21-718A-47AE-A916-F6BD66709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77D087-C9A4-4343-AECD-56D97ACE6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EEE831-F3D1-476C-94A1-6D0F363D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F672D0-C800-4E10-99F8-03E8317E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AA0EF7-9F39-4427-9E20-344C7F60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84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0C6BA1-06ED-4DA3-9F14-0E061AD0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8BABA3-60D4-46B6-B8FC-81599F146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A93E87-2CB3-4DE7-9CBD-248AB7806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822894-A707-4207-B976-881318E2A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4970D4F-BD05-4349-9D70-77E691C9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B7EDD8-E3A8-4C91-9076-FBBE22BF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CDB3AC-7661-4EC3-9203-3B08E7D1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01121E-3130-4227-9980-CB10868E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46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12557-62B5-4D3D-ACA7-EE5FE147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D7FB09-0B41-4240-8E27-326FE04E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9C9B14-CF79-40BA-89CE-2F110204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C7D648-D8D6-4842-AD83-86A70F40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27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BF98549-541F-46AB-80B6-FDB6C95B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2DD4C8-82B3-4803-870C-9DE98050D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7FD87A-71AB-4686-964F-C9AFDE3C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31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96B3E-BDEF-405D-8EAB-8CD69D20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54969-8C7A-44ED-B095-87237C1E3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428661-E5A5-4FCA-9B05-C5711A46C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1716BA-1860-4F08-9BEE-4F785A23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164270-82EC-44E2-A8AD-CC81DF95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C4CC51-7406-4C03-9CA4-B28588CE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86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B1BED-C966-4B0F-982D-4FE9F57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63A3F8-B45E-469E-80EB-D1A81C362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023447-B088-43E2-B965-C38BCB31F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D6FAB9-2EA3-402C-9066-AAE35EC7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4F5779-A86C-43BC-A4DC-EB52B0E0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1B6C56-6C40-416D-996F-CCD5069B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76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9D66F3-C9BD-4579-B031-846082B9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D389E6-E49E-4A93-AD16-E3B20D803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8C069E-8D45-4C51-8ABE-D3E0F65F1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A20AA-77C3-4460-A68A-CC9759AFBF11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39150F-5E5D-4A80-824E-59A0F8321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4FEC8-81A5-4B4E-A34A-59ADD2C9A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CAD6-95B1-47FF-983B-88C79BCF1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51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17" Type="http://schemas.openxmlformats.org/officeDocument/2006/relationships/image" Target="../media/image12.jpg"/><Relationship Id="rId2" Type="http://schemas.openxmlformats.org/officeDocument/2006/relationships/tags" Target="../tags/tag2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10.jfif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A260EE1-FDC9-480F-A5F7-76E010F66F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940466-91E6-499D-AC00-F615A1F63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1" y="489745"/>
            <a:ext cx="8686800" cy="26045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6C3D58-AEF2-4202-AA00-927950331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28" y="3932581"/>
            <a:ext cx="6771701" cy="26507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71034B-336F-4E3B-AAF0-B0FB8AC67C5A}"/>
              </a:ext>
            </a:extLst>
          </p:cNvPr>
          <p:cNvSpPr txBox="1"/>
          <p:nvPr/>
        </p:nvSpPr>
        <p:spPr>
          <a:xfrm>
            <a:off x="609600" y="55315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Romain JOUVENCEL</a:t>
            </a:r>
          </a:p>
          <a:p>
            <a:r>
              <a:rPr lang="fr-FR" dirty="0"/>
              <a:t>Responsable Commercial </a:t>
            </a:r>
          </a:p>
        </p:txBody>
      </p:sp>
    </p:spTree>
    <p:extLst>
      <p:ext uri="{BB962C8B-B14F-4D97-AF65-F5344CB8AC3E}">
        <p14:creationId xmlns:p14="http://schemas.microsoft.com/office/powerpoint/2010/main" val="50030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3BE59-1821-4BBA-9B5D-82C6237ED7AD}"/>
              </a:ext>
            </a:extLst>
          </p:cNvPr>
          <p:cNvSpPr/>
          <p:nvPr/>
        </p:nvSpPr>
        <p:spPr>
          <a:xfrm>
            <a:off x="849489" y="430856"/>
            <a:ext cx="3055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err="1">
                <a:solidFill>
                  <a:srgbClr val="92D050"/>
                </a:solidFill>
              </a:rPr>
              <a:t>Who</a:t>
            </a:r>
            <a:r>
              <a:rPr lang="fr-FR" sz="4000" dirty="0">
                <a:solidFill>
                  <a:srgbClr val="92D050"/>
                </a:solidFill>
              </a:rPr>
              <a:t> </a:t>
            </a:r>
            <a:r>
              <a:rPr lang="fr-FR" sz="4000" dirty="0" err="1">
                <a:solidFill>
                  <a:srgbClr val="92D050"/>
                </a:solidFill>
              </a:rPr>
              <a:t>we</a:t>
            </a:r>
            <a:r>
              <a:rPr lang="fr-FR" sz="4000" dirty="0">
                <a:solidFill>
                  <a:srgbClr val="92D050"/>
                </a:solidFill>
              </a:rPr>
              <a:t> are? </a:t>
            </a:r>
            <a:endParaRPr lang="fr-FR" sz="4000" b="1" dirty="0">
              <a:solidFill>
                <a:srgbClr val="92D05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416381-6CEB-41C2-AD55-CD88B6E5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9" y="1617590"/>
            <a:ext cx="2131483" cy="2131483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99950F5-CFC4-4FF6-919E-3427D216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508" y="1536876"/>
            <a:ext cx="6040821" cy="5183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>
              <a:solidFill>
                <a:srgbClr val="92D050"/>
              </a:solidFill>
            </a:endParaRPr>
          </a:p>
          <a:p>
            <a:r>
              <a:rPr lang="fr-FR" dirty="0">
                <a:solidFill>
                  <a:srgbClr val="92D050"/>
                </a:solidFill>
              </a:rPr>
              <a:t>Electronique du MAZET </a:t>
            </a:r>
          </a:p>
          <a:p>
            <a:pPr marL="0" indent="0">
              <a:buNone/>
            </a:pPr>
            <a:r>
              <a:rPr lang="fr-FR" dirty="0" err="1">
                <a:solidFill>
                  <a:srgbClr val="92D050"/>
                </a:solidFill>
              </a:rPr>
              <a:t>is</a:t>
            </a:r>
            <a:r>
              <a:rPr lang="fr-FR" dirty="0">
                <a:solidFill>
                  <a:srgbClr val="92D050"/>
                </a:solidFill>
              </a:rPr>
              <a:t> the </a:t>
            </a:r>
            <a:r>
              <a:rPr lang="fr-FR" dirty="0" err="1">
                <a:solidFill>
                  <a:srgbClr val="92D050"/>
                </a:solidFill>
              </a:rPr>
              <a:t>healthcare</a:t>
            </a:r>
            <a:r>
              <a:rPr lang="fr-FR" dirty="0">
                <a:solidFill>
                  <a:srgbClr val="92D050"/>
                </a:solidFill>
              </a:rPr>
              <a:t> brand of Electronique du MAZET </a:t>
            </a:r>
            <a:r>
              <a:rPr lang="fr-FR" dirty="0" err="1">
                <a:solidFill>
                  <a:srgbClr val="92D050"/>
                </a:solidFill>
              </a:rPr>
              <a:t>based</a:t>
            </a:r>
            <a:r>
              <a:rPr lang="fr-FR" dirty="0">
                <a:solidFill>
                  <a:srgbClr val="92D050"/>
                </a:solidFill>
              </a:rPr>
              <a:t> in France at </a:t>
            </a:r>
          </a:p>
          <a:p>
            <a:pPr marL="0" indent="0">
              <a:buNone/>
            </a:pPr>
            <a:r>
              <a:rPr lang="fr-FR" dirty="0">
                <a:solidFill>
                  <a:srgbClr val="92D050"/>
                </a:solidFill>
              </a:rPr>
              <a:t>LE MAZET SAINT VOY</a:t>
            </a:r>
            <a:br>
              <a:rPr lang="fr-FR" dirty="0">
                <a:solidFill>
                  <a:srgbClr val="92D050"/>
                </a:solidFill>
              </a:rPr>
            </a:br>
            <a:endParaRPr lang="fr-FR" dirty="0">
              <a:solidFill>
                <a:srgbClr val="92D050"/>
              </a:solidFill>
            </a:endParaRPr>
          </a:p>
          <a:p>
            <a:r>
              <a:rPr lang="fr-FR" dirty="0">
                <a:solidFill>
                  <a:srgbClr val="92D050"/>
                </a:solidFill>
              </a:rPr>
              <a:t>Electronique du MAZET </a:t>
            </a:r>
            <a:r>
              <a:rPr lang="fr-FR" dirty="0" err="1">
                <a:solidFill>
                  <a:srgbClr val="92D050"/>
                </a:solidFill>
              </a:rPr>
              <a:t>is</a:t>
            </a: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dirty="0" err="1">
                <a:solidFill>
                  <a:srgbClr val="92D050"/>
                </a:solidFill>
              </a:rPr>
              <a:t>composed</a:t>
            </a:r>
            <a:r>
              <a:rPr lang="fr-FR" dirty="0">
                <a:solidFill>
                  <a:srgbClr val="92D050"/>
                </a:solidFill>
              </a:rPr>
              <a:t> by </a:t>
            </a:r>
            <a:r>
              <a:rPr lang="fr-FR" dirty="0" err="1">
                <a:solidFill>
                  <a:srgbClr val="92D050"/>
                </a:solidFill>
              </a:rPr>
              <a:t>Regulatory</a:t>
            </a:r>
            <a:r>
              <a:rPr lang="fr-FR" dirty="0">
                <a:solidFill>
                  <a:srgbClr val="92D050"/>
                </a:solidFill>
              </a:rPr>
              <a:t>, R&amp;D, </a:t>
            </a:r>
            <a:r>
              <a:rPr lang="fr-FR" dirty="0" err="1">
                <a:solidFill>
                  <a:srgbClr val="92D050"/>
                </a:solidFill>
              </a:rPr>
              <a:t>Manufacturing</a:t>
            </a:r>
            <a:r>
              <a:rPr lang="fr-FR" dirty="0">
                <a:solidFill>
                  <a:srgbClr val="92D050"/>
                </a:solidFill>
              </a:rPr>
              <a:t> unit, and Sales </a:t>
            </a:r>
            <a:r>
              <a:rPr lang="fr-FR" dirty="0" err="1">
                <a:solidFill>
                  <a:srgbClr val="92D050"/>
                </a:solidFill>
              </a:rPr>
              <a:t>ensuring</a:t>
            </a:r>
            <a:r>
              <a:rPr lang="fr-FR" dirty="0">
                <a:solidFill>
                  <a:srgbClr val="92D050"/>
                </a:solidFill>
              </a:rPr>
              <a:t> a </a:t>
            </a:r>
            <a:r>
              <a:rPr lang="fr-FR" dirty="0" err="1">
                <a:solidFill>
                  <a:srgbClr val="92D050"/>
                </a:solidFill>
              </a:rPr>
              <a:t>sustanaible</a:t>
            </a: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dirty="0" err="1">
                <a:solidFill>
                  <a:srgbClr val="92D050"/>
                </a:solidFill>
              </a:rPr>
              <a:t>growth</a:t>
            </a: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dirty="0" err="1">
                <a:solidFill>
                  <a:srgbClr val="92D050"/>
                </a:solidFill>
              </a:rPr>
              <a:t>year</a:t>
            </a: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dirty="0" err="1">
                <a:solidFill>
                  <a:srgbClr val="92D050"/>
                </a:solidFill>
              </a:rPr>
              <a:t>after</a:t>
            </a:r>
            <a:r>
              <a:rPr lang="fr-FR" dirty="0">
                <a:solidFill>
                  <a:srgbClr val="92D050"/>
                </a:solidFill>
              </a:rPr>
              <a:t> </a:t>
            </a:r>
            <a:r>
              <a:rPr lang="fr-FR" dirty="0" err="1">
                <a:solidFill>
                  <a:srgbClr val="92D050"/>
                </a:solidFill>
              </a:rPr>
              <a:t>year</a:t>
            </a:r>
            <a:endParaRPr lang="fr-FR" dirty="0">
              <a:solidFill>
                <a:srgbClr val="92D050"/>
              </a:solidFill>
            </a:endParaRPr>
          </a:p>
          <a:p>
            <a:r>
              <a:rPr lang="fr-FR" dirty="0">
                <a:solidFill>
                  <a:srgbClr val="92D050"/>
                </a:solidFill>
              </a:rPr>
              <a:t>ISO</a:t>
            </a:r>
          </a:p>
          <a:p>
            <a:r>
              <a:rPr lang="fr-FR" dirty="0">
                <a:solidFill>
                  <a:srgbClr val="92D050"/>
                </a:solidFill>
              </a:rPr>
              <a:t>CE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C1EE19-2FC3-4525-B942-8DA5B8192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09" y="4227921"/>
            <a:ext cx="2110147" cy="23019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9EBFE6-F11E-485E-B501-FB63733024FD}"/>
              </a:ext>
            </a:extLst>
          </p:cNvPr>
          <p:cNvSpPr/>
          <p:nvPr/>
        </p:nvSpPr>
        <p:spPr>
          <a:xfrm>
            <a:off x="-3013428" y="362102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6000" dirty="0">
                <a:solidFill>
                  <a:srgbClr val="92D050"/>
                </a:solidFill>
              </a:rPr>
              <a:t>40 YEARS </a:t>
            </a:r>
            <a:endParaRPr lang="fr-FR" sz="4000" dirty="0">
              <a:solidFill>
                <a:srgbClr val="92D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71DA0-BD4C-4176-95AD-E4A6B7DAF7EC}"/>
              </a:ext>
            </a:extLst>
          </p:cNvPr>
          <p:cNvSpPr/>
          <p:nvPr/>
        </p:nvSpPr>
        <p:spPr>
          <a:xfrm>
            <a:off x="4640687" y="78479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6000" dirty="0">
                <a:solidFill>
                  <a:srgbClr val="92D050"/>
                </a:solidFill>
              </a:rPr>
              <a:t>18% International</a:t>
            </a:r>
            <a:endParaRPr lang="fr-FR" sz="4000" dirty="0">
              <a:solidFill>
                <a:srgbClr val="92D05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3A664A-5268-45C5-955A-4008609E9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640" y="3932802"/>
            <a:ext cx="3300984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387E316-3DF0-497B-A49A-12D0786E4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8390"/>
            <a:ext cx="8686800" cy="260450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D33AE7A2-DF63-4991-BCD8-4A9774619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70400"/>
            <a:ext cx="12192000" cy="23876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l"/>
            <a:r>
              <a:rPr lang="fr-FR" sz="4800" b="1" dirty="0">
                <a:solidFill>
                  <a:schemeClr val="bg1"/>
                </a:solidFill>
              </a:rPr>
              <a:t>MAZET SANTE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 err="1">
                <a:solidFill>
                  <a:schemeClr val="bg1"/>
                </a:solidFill>
              </a:rPr>
              <a:t>Urology</a:t>
            </a:r>
            <a:r>
              <a:rPr lang="fr-FR" sz="4800" b="1" dirty="0">
                <a:solidFill>
                  <a:schemeClr val="bg1"/>
                </a:solidFill>
              </a:rPr>
              <a:t> and </a:t>
            </a:r>
            <a:r>
              <a:rPr lang="fr-FR" sz="4800" b="1" dirty="0" err="1">
                <a:solidFill>
                  <a:schemeClr val="bg1"/>
                </a:solidFill>
              </a:rPr>
              <a:t>Gynaecology</a:t>
            </a:r>
            <a:r>
              <a:rPr lang="fr-FR" sz="4800" b="1" dirty="0">
                <a:solidFill>
                  <a:schemeClr val="bg1"/>
                </a:solidFill>
              </a:rPr>
              <a:t> Healthcare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 err="1">
                <a:solidFill>
                  <a:schemeClr val="bg1"/>
                </a:solidFill>
              </a:rPr>
              <a:t>Lymphatic</a:t>
            </a:r>
            <a:r>
              <a:rPr lang="fr-FR" sz="4800" b="1" dirty="0">
                <a:solidFill>
                  <a:schemeClr val="bg1"/>
                </a:solidFill>
              </a:rPr>
              <a:t> Drainage and Tissue Management</a:t>
            </a:r>
          </a:p>
        </p:txBody>
      </p:sp>
    </p:spTree>
    <p:extLst>
      <p:ext uri="{BB962C8B-B14F-4D97-AF65-F5344CB8AC3E}">
        <p14:creationId xmlns:p14="http://schemas.microsoft.com/office/powerpoint/2010/main" val="14400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73BE59-1821-4BBA-9B5D-82C6237ED7AD}"/>
              </a:ext>
            </a:extLst>
          </p:cNvPr>
          <p:cNvSpPr/>
          <p:nvPr/>
        </p:nvSpPr>
        <p:spPr>
          <a:xfrm>
            <a:off x="849489" y="430856"/>
            <a:ext cx="9312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rgbClr val="92D050"/>
                </a:solidFill>
              </a:rPr>
              <a:t>Nos produits sur la gamme </a:t>
            </a:r>
            <a:r>
              <a:rPr lang="fr-FR" sz="4000" dirty="0" err="1">
                <a:solidFill>
                  <a:srgbClr val="92D050"/>
                </a:solidFill>
              </a:rPr>
              <a:t>Uro</a:t>
            </a:r>
            <a:r>
              <a:rPr lang="fr-FR" sz="4000" dirty="0">
                <a:solidFill>
                  <a:srgbClr val="92D050"/>
                </a:solidFill>
              </a:rPr>
              <a:t> Gynécologie</a:t>
            </a:r>
            <a:endParaRPr lang="fr-FR" sz="4000" b="1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586E9E-8389-48F4-9627-E6BCA392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018" y="2328545"/>
            <a:ext cx="4419600" cy="291401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TRAITEMENT &amp; PREVENTION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REEDUCATION PERINEALE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1CA7B39-AB8D-498D-A145-1D0666F80D47}"/>
              </a:ext>
            </a:extLst>
          </p:cNvPr>
          <p:cNvSpPr txBox="1">
            <a:spLocks/>
          </p:cNvSpPr>
          <p:nvPr/>
        </p:nvSpPr>
        <p:spPr>
          <a:xfrm>
            <a:off x="7932400" y="2328545"/>
            <a:ext cx="3991101" cy="29140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chemeClr val="bg1"/>
                </a:solidFill>
              </a:rPr>
              <a:t>Drainage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Lymphatique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 err="1">
                <a:solidFill>
                  <a:schemeClr val="bg1"/>
                </a:solidFill>
              </a:rPr>
              <a:t>Pressotherapie</a:t>
            </a:r>
            <a:r>
              <a:rPr lang="fr-FR" dirty="0">
                <a:solidFill>
                  <a:schemeClr val="bg1"/>
                </a:solidFill>
              </a:rPr>
              <a:t> and Pression </a:t>
            </a:r>
            <a:r>
              <a:rPr lang="fr-FR" dirty="0" err="1">
                <a:solidFill>
                  <a:schemeClr val="bg1"/>
                </a:solidFill>
              </a:rPr>
              <a:t>Negative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495D7-B9F6-41A9-BFE5-E4F56EA6F621}"/>
              </a:ext>
            </a:extLst>
          </p:cNvPr>
          <p:cNvSpPr/>
          <p:nvPr/>
        </p:nvSpPr>
        <p:spPr>
          <a:xfrm>
            <a:off x="3743881" y="5408831"/>
            <a:ext cx="3373873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BIOFEEDBACK et ELECTROSTIMULATION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B96B5C-6F72-438D-AE39-FE93D742B982}"/>
              </a:ext>
            </a:extLst>
          </p:cNvPr>
          <p:cNvSpPr/>
          <p:nvPr/>
        </p:nvSpPr>
        <p:spPr>
          <a:xfrm>
            <a:off x="7932399" y="5547330"/>
            <a:ext cx="2359877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PRESSOTHERAPIE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74EB9A-A4D1-415F-9B83-EF5A51467676}"/>
              </a:ext>
            </a:extLst>
          </p:cNvPr>
          <p:cNvSpPr/>
          <p:nvPr/>
        </p:nvSpPr>
        <p:spPr>
          <a:xfrm>
            <a:off x="10376090" y="5388605"/>
            <a:ext cx="1547411" cy="113877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PRESSION</a:t>
            </a:r>
            <a:r>
              <a:rPr lang="fr-FR" sz="4400" dirty="0">
                <a:solidFill>
                  <a:schemeClr val="bg1"/>
                </a:solidFill>
              </a:rPr>
              <a:t> </a:t>
            </a:r>
          </a:p>
          <a:p>
            <a:r>
              <a:rPr lang="fr-FR" sz="2400" dirty="0">
                <a:solidFill>
                  <a:schemeClr val="bg1"/>
                </a:solidFill>
              </a:rPr>
              <a:t>NEGATIVE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BFEA962-B725-4327-901E-4A2AC0762FF5}"/>
              </a:ext>
            </a:extLst>
          </p:cNvPr>
          <p:cNvSpPr txBox="1">
            <a:spLocks/>
          </p:cNvSpPr>
          <p:nvPr/>
        </p:nvSpPr>
        <p:spPr>
          <a:xfrm>
            <a:off x="268499" y="2328544"/>
            <a:ext cx="2660737" cy="29140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DIAGNOSTIQUE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1700" dirty="0">
                <a:solidFill>
                  <a:schemeClr val="bg1"/>
                </a:solidFill>
              </a:rPr>
              <a:t>DEBITMETRIE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700" dirty="0">
                <a:solidFill>
                  <a:schemeClr val="bg1"/>
                </a:solidFill>
              </a:rPr>
              <a:t>CYSTOMAMOTETRIE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700" dirty="0">
                <a:solidFill>
                  <a:schemeClr val="bg1"/>
                </a:solidFill>
              </a:rPr>
              <a:t>PROFILOMETRIE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EE5953-DFE0-4A0E-B599-E79CDCFBCDD3}"/>
              </a:ext>
            </a:extLst>
          </p:cNvPr>
          <p:cNvSpPr/>
          <p:nvPr/>
        </p:nvSpPr>
        <p:spPr>
          <a:xfrm>
            <a:off x="268499" y="5404452"/>
            <a:ext cx="266073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BILAN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URODYNAMIQUE</a:t>
            </a:r>
            <a:endParaRPr lang="fr-FR" sz="105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E7EF09-E3A3-4F1C-B13C-2A3281EE5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900"/>
            <a:ext cx="1869960" cy="5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16C3D58-AEF2-4202-AA00-927950331E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2" y="365718"/>
            <a:ext cx="3693093" cy="144562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F50ADA67-C3B1-4114-927D-2AC0CBE106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383278" y="2333329"/>
            <a:ext cx="3571875" cy="735013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ea typeface="+mj-ea"/>
                <a:cs typeface="Arial" pitchFamily="34" charset="0"/>
              </a:rPr>
              <a:t>Potentiels Evoqués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1"/>
                </a:solidFill>
                <a:ea typeface="+mj-ea"/>
                <a:cs typeface="Arial" pitchFamily="34" charset="0"/>
              </a:rPr>
              <a:t>PEA, ASSR</a:t>
            </a:r>
            <a:endParaRPr lang="fr-FR" sz="1400" dirty="0">
              <a:solidFill>
                <a:schemeClr val="accent1"/>
              </a:solidFill>
              <a:ea typeface="+mj-ea"/>
              <a:cs typeface="Arial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D52A3F1-78FA-4AB8-A77C-6B3FB17EA50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788272" y="2396036"/>
            <a:ext cx="2643188" cy="609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Otoémissions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DPOAE, TEOAE</a:t>
            </a:r>
            <a:endParaRPr lang="fr-FR" sz="1600" dirty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81A7594-4B64-45E0-A8B6-A2CD31BDA92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420385" y="2228543"/>
            <a:ext cx="3052763" cy="13350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70C0"/>
                </a:solidFill>
                <a:ea typeface="+mj-ea"/>
                <a:cs typeface="Arial" pitchFamily="34" charset="0"/>
              </a:rPr>
              <a:t>VERTIGE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  <a:ea typeface="+mj-ea"/>
                <a:cs typeface="Arial" pitchFamily="34" charset="0"/>
              </a:rPr>
              <a:t>Exclusivité</a:t>
            </a:r>
            <a:r>
              <a:rPr lang="fr-FR" dirty="0">
                <a:solidFill>
                  <a:schemeClr val="accent1"/>
                </a:solidFill>
                <a:ea typeface="+mj-ea"/>
                <a:cs typeface="Arial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ea typeface="+mj-ea"/>
                <a:cs typeface="Arial" pitchFamily="34" charset="0"/>
              </a:rPr>
              <a:t>Echodia</a:t>
            </a:r>
            <a:r>
              <a:rPr lang="fr-FR" dirty="0">
                <a:solidFill>
                  <a:srgbClr val="FF0000"/>
                </a:solidFill>
                <a:ea typeface="+mj-ea"/>
                <a:cs typeface="Arial" pitchFamily="34" charset="0"/>
              </a:rPr>
              <a:t> Brevetée</a:t>
            </a:r>
          </a:p>
          <a:p>
            <a:pPr algn="ctr" eaLnBrk="1" hangingPunct="1">
              <a:defRPr/>
            </a:pPr>
            <a:r>
              <a:rPr lang="fr-FR" sz="1200" dirty="0">
                <a:solidFill>
                  <a:srgbClr val="0070C0"/>
                </a:solidFill>
                <a:ea typeface="+mj-ea"/>
                <a:cs typeface="Arial" pitchFamily="34" charset="0"/>
              </a:rPr>
              <a:t>DPMC, Shift-OAE, </a:t>
            </a:r>
            <a:r>
              <a:rPr lang="fr-FR" sz="1200" dirty="0" err="1">
                <a:solidFill>
                  <a:srgbClr val="0070C0"/>
                </a:solidFill>
                <a:ea typeface="+mj-ea"/>
                <a:cs typeface="Arial" pitchFamily="34" charset="0"/>
              </a:rPr>
              <a:t>EcochG</a:t>
            </a:r>
            <a:r>
              <a:rPr lang="fr-FR" sz="1200" dirty="0">
                <a:solidFill>
                  <a:srgbClr val="0070C0"/>
                </a:solidFill>
                <a:ea typeface="+mj-ea"/>
                <a:cs typeface="Arial" pitchFamily="34" charset="0"/>
              </a:rPr>
              <a:t>, PEO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11226BD-B1FF-488D-B63E-794303D8267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-350540" y="2281574"/>
            <a:ext cx="3321050" cy="900113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7030A0"/>
                </a:solidFill>
                <a:ea typeface="+mj-ea"/>
                <a:cs typeface="Arial" pitchFamily="34" charset="0"/>
              </a:rPr>
              <a:t>Audiométrie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rgbClr val="7030A0"/>
                </a:solidFill>
                <a:ea typeface="+mj-ea"/>
                <a:cs typeface="Arial" pitchFamily="34" charset="0"/>
              </a:rPr>
              <a:t>Tonale Aérienne et Osseuse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rgbClr val="7030A0"/>
                </a:solidFill>
                <a:ea typeface="+mj-ea"/>
                <a:cs typeface="Arial" pitchFamily="34" charset="0"/>
              </a:rPr>
              <a:t>Vocale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fr-FR" dirty="0">
              <a:solidFill>
                <a:schemeClr val="accent1"/>
              </a:solidFill>
              <a:ea typeface="+mj-ea"/>
              <a:cs typeface="Arial" pitchFamily="34" charset="0"/>
            </a:endParaRPr>
          </a:p>
        </p:txBody>
      </p:sp>
      <p:pic>
        <p:nvPicPr>
          <p:cNvPr id="15" name="Image 24">
            <a:extLst>
              <a:ext uri="{FF2B5EF4-FFF2-40B4-BE49-F238E27FC236}">
                <a16:creationId xmlns:a16="http://schemas.microsoft.com/office/drawing/2014/main" id="{5CB3B9AC-D1C6-4278-B31F-BE6782A79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98" y="3503612"/>
            <a:ext cx="24860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3C733384-2F7D-4C21-AFE2-5D731516176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2" y="3230161"/>
            <a:ext cx="26828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0">
            <a:extLst>
              <a:ext uri="{FF2B5EF4-FFF2-40B4-BE49-F238E27FC236}">
                <a16:creationId xmlns:a16="http://schemas.microsoft.com/office/drawing/2014/main" id="{35179784-EE42-408C-80DA-0DDA2C54CB73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1" y="3213522"/>
            <a:ext cx="2516600" cy="1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6A768E-EA3B-4816-AF22-0BB157312D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2" y="5310550"/>
            <a:ext cx="2520108" cy="168007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44D9537-44A4-4177-9192-F266B927DB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43" y="5253768"/>
            <a:ext cx="2257425" cy="169068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8888D54-49D4-4C3C-ACA8-9EFD9A4FFD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42" y="3005636"/>
            <a:ext cx="2240096" cy="168007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32CD7DC7-8BBD-4B1A-A589-B75A3F35DBA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848166" y="2255835"/>
            <a:ext cx="2643188" cy="609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err="1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Tympanométrie</a:t>
            </a:r>
            <a:endParaRPr lang="fr-FR" dirty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1200" dirty="0">
                <a:solidFill>
                  <a:schemeClr val="accent6">
                    <a:lumMod val="75000"/>
                  </a:schemeClr>
                </a:solidFill>
                <a:ea typeface="+mj-ea"/>
                <a:cs typeface="Arial" pitchFamily="34" charset="0"/>
              </a:rPr>
              <a:t>Dépistage, clinique</a:t>
            </a:r>
            <a:endParaRPr lang="fr-FR" sz="1600" dirty="0">
              <a:solidFill>
                <a:schemeClr val="accent6">
                  <a:lumMod val="7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52E166-736A-4CC3-A3AA-829B60D3919F}"/>
              </a:ext>
            </a:extLst>
          </p:cNvPr>
          <p:cNvSpPr txBox="1"/>
          <p:nvPr/>
        </p:nvSpPr>
        <p:spPr>
          <a:xfrm>
            <a:off x="5701598" y="3731123"/>
            <a:ext cx="31974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Médecin ORL</a:t>
            </a:r>
          </a:p>
          <a:p>
            <a:endParaRPr lang="fr-FR" sz="2800" dirty="0"/>
          </a:p>
          <a:p>
            <a:r>
              <a:rPr lang="fr-FR" sz="2800" dirty="0"/>
              <a:t>Maternité Néonat</a:t>
            </a:r>
          </a:p>
          <a:p>
            <a:endParaRPr lang="fr-FR" sz="2800" dirty="0"/>
          </a:p>
          <a:p>
            <a:r>
              <a:rPr lang="fr-FR" sz="2800" dirty="0"/>
              <a:t>Médecin Généraliste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9EFA87B-4DAF-47DF-AB2C-7710A2DF21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91" y="86560"/>
            <a:ext cx="4012088" cy="22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7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A260EE1-FDC9-480F-A5F7-76E010F66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19" y="2209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Notre valeur ajoutée?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0940466-91E6-499D-AC00-F615A1F63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5291"/>
            <a:ext cx="4270381" cy="12803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6C3D58-AEF2-4202-AA00-927950331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280216"/>
            <a:ext cx="3328929" cy="130307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D89148C-84A2-40C4-899D-04786B73B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41" y="1295830"/>
            <a:ext cx="1240215" cy="13529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D736D04-1092-41B8-84B3-ACD7787BD4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8" y="1193705"/>
            <a:ext cx="1940116" cy="19401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386449-3CDD-448D-A0A5-0E567B54405C}"/>
              </a:ext>
            </a:extLst>
          </p:cNvPr>
          <p:cNvSpPr/>
          <p:nvPr/>
        </p:nvSpPr>
        <p:spPr>
          <a:xfrm>
            <a:off x="1577981" y="165593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6000" dirty="0">
                <a:solidFill>
                  <a:srgbClr val="92D050"/>
                </a:solidFill>
              </a:rPr>
              <a:t>50 emplois</a:t>
            </a:r>
            <a:endParaRPr lang="fr-FR" sz="4000" dirty="0">
              <a:solidFill>
                <a:srgbClr val="92D05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AF09257-C153-4932-A802-AE87CA8CA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57" y="1301318"/>
            <a:ext cx="1832503" cy="1832503"/>
          </a:xfrm>
          <a:prstGeom prst="rect">
            <a:avLst/>
          </a:prstGeom>
        </p:spPr>
      </p:pic>
      <p:sp>
        <p:nvSpPr>
          <p:cNvPr id="13" name="Titre 2">
            <a:extLst>
              <a:ext uri="{FF2B5EF4-FFF2-40B4-BE49-F238E27FC236}">
                <a16:creationId xmlns:a16="http://schemas.microsoft.com/office/drawing/2014/main" id="{B633C91A-C9AA-44FC-8B85-2C7994CBA1BC}"/>
              </a:ext>
            </a:extLst>
          </p:cNvPr>
          <p:cNvSpPr txBox="1">
            <a:spLocks/>
          </p:cNvSpPr>
          <p:nvPr/>
        </p:nvSpPr>
        <p:spPr>
          <a:xfrm>
            <a:off x="0" y="3297568"/>
            <a:ext cx="11963772" cy="128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/>
              <a:t>Des produits innovants à des prix abordables</a:t>
            </a:r>
          </a:p>
        </p:txBody>
      </p:sp>
    </p:spTree>
    <p:extLst>
      <p:ext uri="{BB962C8B-B14F-4D97-AF65-F5344CB8AC3E}">
        <p14:creationId xmlns:p14="http://schemas.microsoft.com/office/powerpoint/2010/main" val="3173503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4587</TotalTime>
  <Words>165</Words>
  <Application>Microsoft Macintosh PowerPoint</Application>
  <PresentationFormat>Grand écran</PresentationFormat>
  <Paragraphs>51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MAZET SANTE Urology and Gynaecology Healthcare Lymphatic Drainage and Tissue Management</vt:lpstr>
      <vt:lpstr>Présentation PowerPoint</vt:lpstr>
      <vt:lpstr>Présentation PowerPoint</vt:lpstr>
      <vt:lpstr>Notre valeur ajoutée?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Approche Urodynamie</dc:title>
  <dc:creator>Rjouvencel@hotmail.com</dc:creator>
  <cp:lastModifiedBy>Elisabeth Arnaud</cp:lastModifiedBy>
  <cp:revision>29</cp:revision>
  <dcterms:created xsi:type="dcterms:W3CDTF">2019-12-06T07:48:46Z</dcterms:created>
  <dcterms:modified xsi:type="dcterms:W3CDTF">2020-09-29T10:15:24Z</dcterms:modified>
</cp:coreProperties>
</file>