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61" r:id="rId2"/>
    <p:sldId id="313" r:id="rId3"/>
    <p:sldId id="413" r:id="rId4"/>
    <p:sldId id="378" r:id="rId5"/>
    <p:sldId id="1489" r:id="rId6"/>
    <p:sldId id="1571" r:id="rId7"/>
    <p:sldId id="1481" r:id="rId8"/>
    <p:sldId id="25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Hammer" initials="CH" lastIdx="0" clrIdx="0">
    <p:extLst>
      <p:ext uri="{19B8F6BF-5375-455C-9EA6-DF929625EA0E}">
        <p15:presenceInfo xmlns:p15="http://schemas.microsoft.com/office/powerpoint/2012/main" userId="82357694553b04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E"/>
    <a:srgbClr val="FFFFFF"/>
    <a:srgbClr val="A2AFB2"/>
    <a:srgbClr val="131A1F"/>
    <a:srgbClr val="F5F3F0"/>
    <a:srgbClr val="EFEDEA"/>
    <a:srgbClr val="1E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6" autoAdjust="0"/>
    <p:restoredTop sz="86413"/>
  </p:normalViewPr>
  <p:slideViewPr>
    <p:cSldViewPr snapToGrid="0" snapToObjects="1">
      <p:cViewPr varScale="1">
        <p:scale>
          <a:sx n="76" d="100"/>
          <a:sy n="76" d="100"/>
        </p:scale>
        <p:origin x="459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3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AE368-2939-B646-A543-00F500F13583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9B0CF-3636-F24E-80C5-717C8CB0F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95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2E3A8-CCA2-F544-B597-D5ECACB66189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8AF5-06D4-8B42-83CC-402CB694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7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88AEC-FCFD-4E2F-9898-C466DF34DF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F88AEC-FCFD-4E2F-9898-C466DF34DF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0A8BECD4-2098-455F-BF68-C6B071815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notes 2">
            <a:extLst>
              <a:ext uri="{FF2B5EF4-FFF2-40B4-BE49-F238E27FC236}">
                <a16:creationId xmlns:a16="http://schemas.microsoft.com/office/drawing/2014/main" id="{8A44CBEF-966D-4EC1-8A8D-9C9AFCAA4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EC9E520F-C866-406E-99E9-0A03813EC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1pPr>
            <a:lvl2pPr marL="736115" indent="-283121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 marL="1132484" indent="-226497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 marL="1585478" indent="-226497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 marL="2038472" indent="-226497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 marL="2491466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 marL="2944459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 marL="3397453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 marL="3850447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71726-9C69-45DE-9860-3E64AE0D6BD4}" type="slidenum">
              <a:rPr lang="en-US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re">
    <p:bg>
      <p:bgPr>
        <a:pattFill prst="wdDnDiag">
          <a:fgClr>
            <a:srgbClr val="1E272F"/>
          </a:fgClr>
          <a:bgClr>
            <a:srgbClr val="131A1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965770" y="1110485"/>
            <a:ext cx="6606283" cy="1621527"/>
          </a:xfr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69895" y="3122580"/>
            <a:ext cx="570215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3200" baseline="0">
                <a:solidFill>
                  <a:srgbClr val="A2AFB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814391"/>
            <a:ext cx="12192000" cy="1043609"/>
          </a:xfrm>
          <a:prstGeom prst="rect">
            <a:avLst/>
          </a:prstGeom>
          <a:gradFill flip="none" rotWithShape="1">
            <a:gsLst>
              <a:gs pos="0">
                <a:srgbClr val="00AFAE"/>
              </a:gs>
              <a:gs pos="100000">
                <a:srgbClr val="1E272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26" y="1222514"/>
            <a:ext cx="3594653" cy="35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Présentation Germitec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1B661-48FD-D241-B26E-2126C9DA153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01DC2C-7A1E-B649-8555-526F591E1D9A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836613" y="1390650"/>
            <a:ext cx="10517187" cy="4646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11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338" y="264975"/>
            <a:ext cx="10515600" cy="75713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491288" y="1447800"/>
            <a:ext cx="4862512" cy="47418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838200" y="1447800"/>
            <a:ext cx="5040000" cy="47418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6FD5E7-0609-8644-B3FD-9826096DF842}" type="datetime1">
              <a:rPr lang="fr-FR" smtClean="0"/>
              <a:t>06/05/2019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Présentation Germitec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D1B661-48FD-D241-B26E-2126C9DA1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3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2091" y="1702114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845344"/>
            <a:ext cx="10296940" cy="748151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6350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091" y="266318"/>
            <a:ext cx="10515600" cy="757130"/>
          </a:xfrm>
        </p:spPr>
        <p:txBody>
          <a:bodyPr anchor="b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sz="half" idx="10" hasCustomPrompt="1"/>
          </p:nvPr>
        </p:nvSpPr>
        <p:spPr>
          <a:xfrm>
            <a:off x="832091" y="2799708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sz="half" idx="11" hasCustomPrompt="1"/>
          </p:nvPr>
        </p:nvSpPr>
        <p:spPr>
          <a:xfrm>
            <a:off x="832091" y="3850261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832091" y="4900815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2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661072" y="1702114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29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5661072" y="2799708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30" name="Espace réservé du contenu 2"/>
          <p:cNvSpPr>
            <a:spLocks noGrp="1"/>
          </p:cNvSpPr>
          <p:nvPr>
            <p:ph sz="half" idx="15" hasCustomPrompt="1"/>
          </p:nvPr>
        </p:nvSpPr>
        <p:spPr>
          <a:xfrm>
            <a:off x="5661072" y="3850261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31" name="Espace réservé du contenu 2"/>
          <p:cNvSpPr>
            <a:spLocks noGrp="1"/>
          </p:cNvSpPr>
          <p:nvPr>
            <p:ph sz="half" idx="16" hasCustomPrompt="1"/>
          </p:nvPr>
        </p:nvSpPr>
        <p:spPr>
          <a:xfrm>
            <a:off x="5661072" y="4900815"/>
            <a:ext cx="4604657" cy="937794"/>
          </a:xfrm>
          <a:noFill/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 typeface="Arial" charset="0"/>
              <a:buNone/>
              <a:defRPr sz="2400">
                <a:solidFill>
                  <a:srgbClr val="00AFAE"/>
                </a:solidFill>
              </a:defRPr>
            </a:lvl1pPr>
            <a:lvl2pPr marL="0" indent="0">
              <a:buFont typeface="Arial" charset="0"/>
              <a:buNone/>
              <a:defRPr sz="2000">
                <a:solidFill>
                  <a:srgbClr val="A2AFB2"/>
                </a:solidFill>
              </a:defRPr>
            </a:lvl2pPr>
          </a:lstStyle>
          <a:p>
            <a:pPr lvl="0"/>
            <a:r>
              <a:rPr lang="fr-FR" dirty="0"/>
              <a:t>Cliquez pour changer le 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56FD5E7-0609-8644-B3FD-9826096DF842}" type="datetime1">
              <a:rPr lang="fr-FR" smtClean="0"/>
              <a:t>06/05/2019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Présentation Germitec</a:t>
            </a: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0D1B661-48FD-D241-B26E-2126C9DA1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80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F31E2-2F51-41A0-BEFD-9BA56BE2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5E6BD-7883-4208-99E0-A3AB94E0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719"/>
            <a:ext cx="10515600" cy="4154279"/>
          </a:xfrm>
        </p:spPr>
        <p:txBody>
          <a:bodyPr/>
          <a:lstStyle>
            <a:lvl1pPr>
              <a:defRPr sz="2400"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008E321-9680-480D-A767-2FCFF91F514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466293"/>
            <a:ext cx="10514012" cy="429739"/>
          </a:xfrm>
          <a:noFill/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F3BBB71-6737-4508-9F83-3E6C58914A1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96032"/>
            <a:ext cx="10517249" cy="0"/>
          </a:xfrm>
          <a:prstGeom prst="line">
            <a:avLst/>
          </a:prstGeom>
          <a:ln w="12700">
            <a:solidFill>
              <a:srgbClr val="00A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3CF1882-BA4B-4C3D-8897-6F73B38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80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+mj-lt"/>
              </a:defRPr>
            </a:lvl1pPr>
          </a:lstStyle>
          <a:p>
            <a:fld id="{D72B5D3B-B1F1-495E-9ED5-393206171C1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0B19211-BCCA-4E2B-8E04-1B9DBB6E1F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096000" y="1588"/>
            <a:ext cx="6107113" cy="6856412"/>
          </a:xfrm>
          <a:custGeom>
            <a:avLst/>
            <a:gdLst>
              <a:gd name="T0" fmla="*/ 0 w 3185160"/>
              <a:gd name="T1" fmla="*/ 6856412 h 6032500"/>
              <a:gd name="T2" fmla="*/ 3619197 w 3185160"/>
              <a:gd name="T3" fmla="*/ 6856412 h 6032500"/>
              <a:gd name="T4" fmla="*/ 3619197 w 3185160"/>
              <a:gd name="T5" fmla="*/ 0 h 6032500"/>
              <a:gd name="T6" fmla="*/ 0 w 3185160"/>
              <a:gd name="T7" fmla="*/ 0 h 6032500"/>
              <a:gd name="T8" fmla="*/ 0 w 3185160"/>
              <a:gd name="T9" fmla="*/ 6856412 h 6032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5160" h="6032500">
                <a:moveTo>
                  <a:pt x="0" y="6032500"/>
                </a:moveTo>
                <a:lnTo>
                  <a:pt x="3184893" y="6032500"/>
                </a:lnTo>
                <a:lnTo>
                  <a:pt x="3184893" y="0"/>
                </a:lnTo>
                <a:lnTo>
                  <a:pt x="0" y="0"/>
                </a:lnTo>
                <a:lnTo>
                  <a:pt x="0" y="6032500"/>
                </a:lnTo>
                <a:close/>
              </a:path>
            </a:pathLst>
          </a:custGeom>
          <a:solidFill>
            <a:srgbClr val="F5F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C2E0BBE-7BE3-407F-B2F6-0EBBD0D41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77000"/>
            <a:ext cx="4114800" cy="2635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6E3E9-5B27-4136-9C7B-33C23C4DEE56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3" name="Picture 4" descr="http://www.clipperton.net/wp-content/themes/Clipperton/img/clipperton-logo.png">
            <a:extLst>
              <a:ext uri="{FF2B5EF4-FFF2-40B4-BE49-F238E27FC236}">
                <a16:creationId xmlns:a16="http://schemas.microsoft.com/office/drawing/2014/main" id="{F235C302-3F63-4CE7-AA3D-C49D10429D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7"/>
          <a:stretch/>
        </p:blipFill>
        <p:spPr bwMode="auto">
          <a:xfrm>
            <a:off x="10856975" y="6531443"/>
            <a:ext cx="1082801" cy="1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ERMITEC">
            <a:extLst>
              <a:ext uri="{FF2B5EF4-FFF2-40B4-BE49-F238E27FC236}">
                <a16:creationId xmlns:a16="http://schemas.microsoft.com/office/drawing/2014/main" id="{1008240A-CFA6-4F8E-A716-97476A5B6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5" y="6450573"/>
            <a:ext cx="995105" cy="2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0">
            <a:extLst>
              <a:ext uri="{FF2B5EF4-FFF2-40B4-BE49-F238E27FC236}">
                <a16:creationId xmlns:a16="http://schemas.microsoft.com/office/drawing/2014/main" id="{18CC82A0-7A34-4379-88A3-F38A8C6B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522514"/>
          </a:xfrm>
          <a:prstGeom prst="rect">
            <a:avLst/>
          </a:prstGeom>
          <a:solidFill>
            <a:sysClr val="window" lastClr="FFFFFF"/>
          </a:solidFill>
          <a:effectLst>
            <a:outerShdw dist="50800" dir="5400000" algn="t" rotWithShape="0">
              <a:srgbClr val="16B8C4"/>
            </a:outerShdw>
          </a:effectLst>
        </p:spPr>
        <p:txBody>
          <a:bodyPr anchor="ctr"/>
          <a:lstStyle>
            <a:lvl1pPr algn="ctr">
              <a:defRPr kumimoji="0" lang="en-US" sz="24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useo Sans Rounded 300" panose="02000000000000000000" pitchFamily="50" charset="0"/>
              </a:defRPr>
            </a:lvl1pPr>
          </a:lstStyle>
          <a:p>
            <a:pPr marL="0" marR="0" lvl="0" indent="0" algn="ctr" defTabSz="914400" latinLnBrk="0"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3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4F63DD3-D673-4AC9-8246-8DFE62B0F06C}"/>
              </a:ext>
            </a:extLst>
          </p:cNvPr>
          <p:cNvSpPr/>
          <p:nvPr userDrawn="1"/>
        </p:nvSpPr>
        <p:spPr>
          <a:xfrm>
            <a:off x="0" y="0"/>
            <a:ext cx="5370512" cy="6858000"/>
          </a:xfrm>
          <a:prstGeom prst="rect">
            <a:avLst/>
          </a:prstGeom>
          <a:solidFill>
            <a:srgbClr val="F5F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/>
            <a:endParaRPr lang="en-US">
              <a:solidFill>
                <a:schemeClr val="tx1"/>
              </a:solidFill>
              <a:latin typeface="Museo Sans Rounded 300" panose="02000000000000000000" pitchFamily="50" charset="0"/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C95F51E-FBB4-4F83-BD62-ADA52F3C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77000"/>
            <a:ext cx="4114800" cy="2635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6E3E9-5B27-4136-9C7B-33C23C4DEE56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6" name="Picture 4" descr="http://www.clipperton.net/wp-content/themes/Clipperton/img/clipperton-logo.png">
            <a:extLst>
              <a:ext uri="{FF2B5EF4-FFF2-40B4-BE49-F238E27FC236}">
                <a16:creationId xmlns:a16="http://schemas.microsoft.com/office/drawing/2014/main" id="{B9F35AFA-A4B9-4BE0-AECB-8A745CA9D5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7"/>
          <a:stretch/>
        </p:blipFill>
        <p:spPr bwMode="auto">
          <a:xfrm>
            <a:off x="10856975" y="6531443"/>
            <a:ext cx="1082801" cy="1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0">
            <a:extLst>
              <a:ext uri="{FF2B5EF4-FFF2-40B4-BE49-F238E27FC236}">
                <a16:creationId xmlns:a16="http://schemas.microsoft.com/office/drawing/2014/main" id="{04741E47-61F9-4B27-97EB-233B2A85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522514"/>
          </a:xfrm>
          <a:prstGeom prst="rect">
            <a:avLst/>
          </a:prstGeom>
          <a:solidFill>
            <a:sysClr val="window" lastClr="FFFFFF"/>
          </a:solidFill>
          <a:effectLst>
            <a:outerShdw dist="50800" dir="5400000" algn="t" rotWithShape="0">
              <a:srgbClr val="16B8C4"/>
            </a:outerShdw>
          </a:effectLst>
        </p:spPr>
        <p:txBody>
          <a:bodyPr anchor="ctr"/>
          <a:lstStyle>
            <a:lvl1pPr algn="ctr">
              <a:defRPr kumimoji="0" lang="en-US" sz="2400" b="0" i="0" u="none" strike="noStrike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useo Sans Rounded 300" panose="02000000000000000000" pitchFamily="50" charset="0"/>
              </a:defRPr>
            </a:lvl1pPr>
          </a:lstStyle>
          <a:p>
            <a:pPr marL="0" marR="0" lvl="0" indent="0" algn="ctr" defTabSz="914400" latinLnBrk="0"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/>
              <a:t>Mastertitelformat bearbeiten</a:t>
            </a:r>
            <a:endParaRPr lang="en-US"/>
          </a:p>
        </p:txBody>
      </p:sp>
      <p:pic>
        <p:nvPicPr>
          <p:cNvPr id="8" name="Picture 2" descr="GERMITEC">
            <a:extLst>
              <a:ext uri="{FF2B5EF4-FFF2-40B4-BE49-F238E27FC236}">
                <a16:creationId xmlns:a16="http://schemas.microsoft.com/office/drawing/2014/main" id="{9E4E0D3E-888A-458F-97B4-FFB266F50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5" y="6450573"/>
            <a:ext cx="995105" cy="2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1000">
              <a:srgbClr val="F5F3F0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301"/>
            <a:ext cx="12192000" cy="1210976"/>
          </a:xfrm>
          <a:prstGeom prst="rect">
            <a:avLst/>
          </a:prstGeom>
          <a:gradFill flip="none" rotWithShape="1">
            <a:gsLst>
              <a:gs pos="0">
                <a:srgbClr val="1E272F"/>
              </a:gs>
              <a:gs pos="100000">
                <a:srgbClr val="131A1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75479"/>
            <a:ext cx="10515600" cy="757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422627"/>
            <a:ext cx="10558618" cy="4770937"/>
          </a:xfrm>
          <a:prstGeom prst="rect">
            <a:avLst/>
          </a:prstGeom>
        </p:spPr>
        <p:txBody>
          <a:bodyPr vert="horz" lIns="91440" tIns="21600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4" y="196036"/>
            <a:ext cx="836573" cy="83657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82950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Germitec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5201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1B661-48FD-D241-B26E-2126C9DA153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836338" y="6356350"/>
            <a:ext cx="841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D5E7-0609-8644-B3FD-9826096DF842}" type="datetime1">
              <a:rPr lang="fr-FR" smtClean="0"/>
              <a:t>06/05/2019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  <p:sldLayoutId id="2147483659" r:id="rId3"/>
    <p:sldLayoutId id="2147483674" r:id="rId4"/>
    <p:sldLayoutId id="2147483677" r:id="rId5"/>
    <p:sldLayoutId id="2147483678" r:id="rId6"/>
    <p:sldLayoutId id="214748367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2"/>
          <p:cNvSpPr/>
          <p:nvPr/>
        </p:nvSpPr>
        <p:spPr>
          <a:xfrm>
            <a:off x="1671917" y="4396770"/>
            <a:ext cx="7086600" cy="1498937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Easy and ultrafast HLD ultrasound probe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ctangle 91"/>
          <p:cNvSpPr txBox="1">
            <a:spLocks noChangeArrowheads="1"/>
          </p:cNvSpPr>
          <p:nvPr/>
        </p:nvSpPr>
        <p:spPr bwMode="auto">
          <a:xfrm>
            <a:off x="658906" y="1609418"/>
            <a:ext cx="75972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 algn="ctr"/>
            <a:r>
              <a:rPr lang="en-US" sz="4000" kern="0" dirty="0"/>
              <a:t>Germitec Presentation</a:t>
            </a:r>
          </a:p>
          <a:p>
            <a:pPr algn="ctr"/>
            <a:r>
              <a:rPr lang="en-US" sz="4000" kern="0" dirty="0"/>
              <a:t>2019 </a:t>
            </a:r>
            <a:endParaRPr lang="en-US" sz="4000" kern="1200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101" y="207389"/>
            <a:ext cx="11156283" cy="757130"/>
          </a:xfrm>
        </p:spPr>
        <p:txBody>
          <a:bodyPr/>
          <a:lstStyle/>
          <a:p>
            <a:r>
              <a:rPr lang="en-US" sz="3600" dirty="0"/>
              <a:t>One concern : HAI via Ultrasound examination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1B661-48FD-D241-B26E-2126C9DA1533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388311" y="1797360"/>
            <a:ext cx="4588419" cy="893133"/>
          </a:xfrm>
          <a:prstGeom prst="rect">
            <a:avLst/>
          </a:prstGeom>
        </p:spPr>
        <p:txBody>
          <a:bodyPr vert="horz" lIns="91440" tIns="216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100"/>
              </a:spcBef>
              <a:spcAft>
                <a:spcPts val="500"/>
              </a:spcAft>
              <a:buNone/>
            </a:pPr>
            <a:endParaRPr lang="en-AU" sz="1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732727" y="1929320"/>
            <a:ext cx="2483383" cy="2069736"/>
            <a:chOff x="929962" y="3802331"/>
            <a:chExt cx="1701379" cy="10932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962" y="3802331"/>
              <a:ext cx="1701379" cy="86419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22870" y="4700465"/>
              <a:ext cx="1102180" cy="19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Anesthesiology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46700" y="4172020"/>
            <a:ext cx="2052867" cy="2089655"/>
            <a:chOff x="3251803" y="3327762"/>
            <a:chExt cx="1303461" cy="1388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1803" y="3327762"/>
              <a:ext cx="1303461" cy="10862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11989" y="4470802"/>
              <a:ext cx="583089" cy="24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Urology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3" y="1675628"/>
            <a:ext cx="2368802" cy="2019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088727" y="4328260"/>
            <a:ext cx="1703179" cy="1826306"/>
            <a:chOff x="8647542" y="3463294"/>
            <a:chExt cx="987973" cy="12519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7542" y="3463294"/>
              <a:ext cx="987973" cy="8996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87696" y="4462061"/>
              <a:ext cx="707663" cy="253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Emergency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88311" y="4537144"/>
            <a:ext cx="1695396" cy="2141609"/>
            <a:chOff x="5734945" y="3204718"/>
            <a:chExt cx="754837" cy="12423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4945" y="3204718"/>
              <a:ext cx="754837" cy="77183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40193" y="4022254"/>
              <a:ext cx="749589" cy="42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Biopsies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410" y="1912629"/>
            <a:ext cx="2052867" cy="1948242"/>
            <a:chOff x="6632377" y="3466574"/>
            <a:chExt cx="1730829" cy="12347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2377" y="3466574"/>
              <a:ext cx="1730829" cy="969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15934" y="4467249"/>
              <a:ext cx="995055" cy="234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Cardiology</a:t>
              </a:r>
            </a:p>
          </p:txBody>
        </p:sp>
      </p:grpSp>
      <p:sp>
        <p:nvSpPr>
          <p:cNvPr id="41" name="TextBox 18">
            <a:extLst>
              <a:ext uri="{FF2B5EF4-FFF2-40B4-BE49-F238E27FC236}">
                <a16:creationId xmlns:a16="http://schemas.microsoft.com/office/drawing/2014/main" id="{69A33E51-8B97-4B8F-8982-2BBD3749E329}"/>
              </a:ext>
            </a:extLst>
          </p:cNvPr>
          <p:cNvSpPr txBox="1"/>
          <p:nvPr/>
        </p:nvSpPr>
        <p:spPr>
          <a:xfrm>
            <a:off x="372102" y="3810069"/>
            <a:ext cx="3654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Obstetrics /Gynecology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D8A695-37A3-4CFF-ABEA-529052461639}"/>
              </a:ext>
            </a:extLst>
          </p:cNvPr>
          <p:cNvSpPr txBox="1"/>
          <p:nvPr/>
        </p:nvSpPr>
        <p:spPr>
          <a:xfrm>
            <a:off x="4430778" y="6356350"/>
            <a:ext cx="291862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Probes Contamination ???</a:t>
            </a:r>
          </a:p>
        </p:txBody>
      </p:sp>
    </p:spTree>
    <p:extLst>
      <p:ext uri="{BB962C8B-B14F-4D97-AF65-F5344CB8AC3E}">
        <p14:creationId xmlns:p14="http://schemas.microsoft.com/office/powerpoint/2010/main" val="20333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A914B-78CA-43E8-AA6A-68761DEE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Endocavitary Ultrasound Probes have to be HLD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E19F8F-B9AC-46FF-8152-88F9ADED0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Présentation Germitec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DC44-387C-40AC-9945-660B45FFB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1B661-48FD-D241-B26E-2126C9DA1533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1E690-6DCC-4DAD-A9B4-70EB22797A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01DC2C-7A1E-B649-8555-526F591E1D9A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86A47D5E-879C-45AB-8C27-A5AEB6F61434}"/>
              </a:ext>
            </a:extLst>
          </p:cNvPr>
          <p:cNvSpPr/>
          <p:nvPr/>
        </p:nvSpPr>
        <p:spPr>
          <a:xfrm>
            <a:off x="2923953" y="5474472"/>
            <a:ext cx="7018682" cy="697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Spaulding    Classification</a:t>
            </a:r>
          </a:p>
        </p:txBody>
      </p:sp>
      <p:graphicFrame>
        <p:nvGraphicFramePr>
          <p:cNvPr id="10" name="Table 33">
            <a:extLst>
              <a:ext uri="{FF2B5EF4-FFF2-40B4-BE49-F238E27FC236}">
                <a16:creationId xmlns:a16="http://schemas.microsoft.com/office/drawing/2014/main" id="{1BDD87A4-2449-466D-8F4E-6F65C3536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91830"/>
              </p:ext>
            </p:extLst>
          </p:nvPr>
        </p:nvGraphicFramePr>
        <p:xfrm>
          <a:off x="562571" y="1309497"/>
          <a:ext cx="10265546" cy="388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5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1" kern="0" noProof="0">
                          <a:solidFill>
                            <a:schemeClr val="bg2"/>
                          </a:solidFill>
                          <a:effectLst/>
                          <a:latin typeface="Calibri"/>
                          <a:cs typeface="Calibri"/>
                        </a:rPr>
                        <a:t>PROBE USAGE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1" kern="0" noProof="0">
                          <a:solidFill>
                            <a:schemeClr val="bg2"/>
                          </a:solidFill>
                          <a:effectLst/>
                          <a:latin typeface="Calibri"/>
                          <a:cs typeface="Calibri"/>
                        </a:rPr>
                        <a:t>RISK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1" kern="0" noProof="0">
                          <a:solidFill>
                            <a:schemeClr val="bg2"/>
                          </a:solidFill>
                          <a:effectLst/>
                          <a:latin typeface="Calibri"/>
                          <a:cs typeface="Calibri"/>
                        </a:rPr>
                        <a:t>DISINFECTION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1" kern="0" noProof="0">
                          <a:solidFill>
                            <a:schemeClr val="bg2"/>
                          </a:solidFill>
                          <a:effectLst/>
                          <a:latin typeface="Calibri"/>
                          <a:cs typeface="Calibri"/>
                        </a:rPr>
                        <a:t>EFFICACY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noProof="0">
                          <a:latin typeface="Calibri"/>
                          <a:cs typeface="Calibri"/>
                        </a:rPr>
                        <a:t>contact with sterile tissue 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>
                          <a:latin typeface="Calibri"/>
                          <a:cs typeface="Calibri"/>
                        </a:rPr>
                        <a:t>vascular </a:t>
                      </a:r>
                      <a:r>
                        <a:rPr lang="en-US" sz="1800" noProof="0">
                          <a:latin typeface="+mn-lt"/>
                          <a:cs typeface="Calibri"/>
                        </a:rPr>
                        <a:t>system </a:t>
                      </a:r>
                      <a:r>
                        <a:rPr lang="en-US" sz="1800" noProof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noProof="0">
                          <a:latin typeface="Calibri" pitchFamily="34" charset="0"/>
                        </a:rPr>
                        <a:t>(eg: prostate biopsie)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0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Critical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en-US" sz="1800" b="1" kern="0" noProof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Sterilisation</a:t>
                      </a:r>
                      <a:r>
                        <a:rPr lang="en-US" sz="1800" b="1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sz="1800" b="1" kern="0" baseline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if not possible High Level Disinfection</a:t>
                      </a:r>
                      <a:endParaRPr lang="en-US" sz="1800" b="1" kern="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latin typeface="Calibri" pitchFamily="34" charset="0"/>
                        </a:rPr>
                        <a:t>HLD = ILD + </a:t>
                      </a:r>
                      <a:r>
                        <a:rPr lang="en-US" sz="1800" b="0" noProof="0" dirty="0" err="1">
                          <a:latin typeface="Calibri" pitchFamily="34" charset="0"/>
                        </a:rPr>
                        <a:t>Sporicidie</a:t>
                      </a:r>
                      <a:endParaRPr lang="en-US" sz="1800" b="0" noProof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407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latin typeface="Calibri"/>
                          <a:cs typeface="Calibri"/>
                        </a:rPr>
                        <a:t>contact membranes muqueuses </a:t>
                      </a:r>
                      <a:r>
                        <a:rPr lang="en-US" sz="1800" b="0" noProof="0">
                          <a:latin typeface="Calibri" pitchFamily="34" charset="0"/>
                        </a:rPr>
                        <a:t>(ex: œsophages ou peau non intact)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0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Semi-Critical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en-US" sz="1800" b="1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 Level Disinfection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en-US" sz="1800" b="1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latin typeface="Calibri" pitchFamily="34" charset="0"/>
                        </a:rPr>
                        <a:t>Bactericide,</a:t>
                      </a:r>
                      <a:r>
                        <a:rPr lang="en-US" sz="1800" b="0" baseline="0" noProof="0" dirty="0">
                          <a:latin typeface="Calibri" pitchFamily="34" charset="0"/>
                        </a:rPr>
                        <a:t> Fungicide, Mycobacteria, Virus </a:t>
                      </a:r>
                      <a:endParaRPr lang="en-US" sz="1800" b="0" noProof="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214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latin typeface="Calibri"/>
                          <a:cs typeface="Calibri"/>
                        </a:rPr>
                        <a:t>contact avec peau intact</a:t>
                      </a:r>
                      <a:endParaRPr lang="en-US" sz="1800" b="0" noProof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800" b="0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Non-Critical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en-US" sz="1800" b="1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Low  Level Disinfection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en-US" sz="1800" b="1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en-US" sz="1800" b="0" kern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Bactericide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78BEC3B5-959D-4016-A04F-33E01215CF76}"/>
              </a:ext>
            </a:extLst>
          </p:cNvPr>
          <p:cNvSpPr/>
          <p:nvPr/>
        </p:nvSpPr>
        <p:spPr bwMode="auto">
          <a:xfrm>
            <a:off x="3698110" y="2138614"/>
            <a:ext cx="7037409" cy="223661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0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71CD8-0370-4FB3-A8D7-B4C4BEFA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towards HLD for Probes Worldwide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C12409-1A5E-48B1-BAB4-00204D1AE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Presentation Germitec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DA0E96-CB0E-4173-90BF-CD009A23B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1B661-48FD-D241-B26E-2126C9DA1533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B12B20-B70E-4A81-9054-AB75565778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6337" y="6356350"/>
            <a:ext cx="993165" cy="365125"/>
          </a:xfrm>
        </p:spPr>
        <p:txBody>
          <a:bodyPr/>
          <a:lstStyle/>
          <a:p>
            <a:fld id="{AF01DC2C-7A1E-B649-8555-526F591E1D9A}" type="datetime1">
              <a:rPr lang="fr-FR" smtClean="0"/>
              <a:t>06/05/2019</a:t>
            </a:fld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9F301BE-196F-4FA0-90A2-17713071EDFA}"/>
              </a:ext>
            </a:extLst>
          </p:cNvPr>
          <p:cNvSpPr/>
          <p:nvPr/>
        </p:nvSpPr>
        <p:spPr>
          <a:xfrm>
            <a:off x="5887123" y="40099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1D05D33-3D21-4A77-98A2-77D3A08FB70B}"/>
              </a:ext>
            </a:extLst>
          </p:cNvPr>
          <p:cNvSpPr/>
          <p:nvPr/>
        </p:nvSpPr>
        <p:spPr>
          <a:xfrm>
            <a:off x="5109883" y="1650051"/>
            <a:ext cx="2280620" cy="1613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HLD required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8A9666A-3390-44ED-88A5-616A037A6B54}"/>
              </a:ext>
            </a:extLst>
          </p:cNvPr>
          <p:cNvSpPr/>
          <p:nvPr/>
        </p:nvSpPr>
        <p:spPr>
          <a:xfrm>
            <a:off x="387272" y="1531174"/>
            <a:ext cx="2814382" cy="2189181"/>
          </a:xfrm>
          <a:prstGeom prst="ellipse">
            <a:avLst/>
          </a:prstGeom>
          <a:noFill/>
          <a:ln w="28575">
            <a:solidFill>
              <a:srgbClr val="00A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Regulatory Bodies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F41D96A-EC61-4D79-A06B-A9790BB30D0D}"/>
              </a:ext>
            </a:extLst>
          </p:cNvPr>
          <p:cNvSpPr/>
          <p:nvPr/>
        </p:nvSpPr>
        <p:spPr>
          <a:xfrm>
            <a:off x="9298732" y="1531175"/>
            <a:ext cx="2646921" cy="2189181"/>
          </a:xfrm>
          <a:prstGeom prst="ellipse">
            <a:avLst/>
          </a:prstGeom>
          <a:noFill/>
          <a:ln w="28575">
            <a:solidFill>
              <a:srgbClr val="00A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Medical Societies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BF3E646-9175-43DD-8640-B6D787CEC121}"/>
              </a:ext>
            </a:extLst>
          </p:cNvPr>
          <p:cNvSpPr/>
          <p:nvPr/>
        </p:nvSpPr>
        <p:spPr>
          <a:xfrm>
            <a:off x="3610090" y="22110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CAD8A168-31BA-4BC7-8404-00C4337C2FD9}"/>
              </a:ext>
            </a:extLst>
          </p:cNvPr>
          <p:cNvSpPr/>
          <p:nvPr/>
        </p:nvSpPr>
        <p:spPr>
          <a:xfrm rot="10800000">
            <a:off x="7911888" y="22110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BB4A30-E9E5-4F6F-8C30-2BD6BB03F4F5}"/>
              </a:ext>
            </a:extLst>
          </p:cNvPr>
          <p:cNvSpPr txBox="1"/>
          <p:nvPr/>
        </p:nvSpPr>
        <p:spPr>
          <a:xfrm>
            <a:off x="3387147" y="3382136"/>
            <a:ext cx="1638334" cy="461665"/>
          </a:xfrm>
          <a:prstGeom prst="rect">
            <a:avLst/>
          </a:prstGeom>
          <a:noFill/>
          <a:ln>
            <a:solidFill>
              <a:srgbClr val="00AFA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Regulations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4637DEF-E1B0-48E5-BFC4-0EF08EA87C02}"/>
              </a:ext>
            </a:extLst>
          </p:cNvPr>
          <p:cNvSpPr txBox="1"/>
          <p:nvPr/>
        </p:nvSpPr>
        <p:spPr>
          <a:xfrm>
            <a:off x="7778118" y="3318736"/>
            <a:ext cx="1503938" cy="461665"/>
          </a:xfrm>
          <a:prstGeom prst="rect">
            <a:avLst/>
          </a:prstGeom>
          <a:noFill/>
          <a:ln>
            <a:solidFill>
              <a:srgbClr val="00AFA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Guidelines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64226D2E-E957-40DD-9170-321ACCC2D6B3}"/>
              </a:ext>
            </a:extLst>
          </p:cNvPr>
          <p:cNvSpPr txBox="1">
            <a:spLocks/>
          </p:cNvSpPr>
          <p:nvPr/>
        </p:nvSpPr>
        <p:spPr>
          <a:xfrm>
            <a:off x="6456497" y="4272384"/>
            <a:ext cx="5152913" cy="20239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21600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/>
              <a:t>WFUMB (World Federation of Ultrasound in Medicine and Biology)  in Sept</a:t>
            </a:r>
            <a:endParaRPr lang="en-US" sz="2300" dirty="0">
              <a:solidFill>
                <a:srgbClr val="00AFAE"/>
              </a:solidFill>
            </a:endParaRPr>
          </a:p>
          <a:p>
            <a:pPr lvl="1"/>
            <a:r>
              <a:rPr lang="en-US" sz="2300" dirty="0"/>
              <a:t>ESR ( European Society of Radiology ) in Nov 2017</a:t>
            </a:r>
            <a:endParaRPr lang="en-US" sz="2300" dirty="0">
              <a:solidFill>
                <a:srgbClr val="00AFAE"/>
              </a:solidFill>
            </a:endParaRPr>
          </a:p>
          <a:p>
            <a:pPr marL="457200" lvl="1" indent="0">
              <a:buNone/>
            </a:pPr>
            <a:r>
              <a:rPr lang="en-US" sz="2300" dirty="0">
                <a:solidFill>
                  <a:srgbClr val="00AFAE"/>
                </a:solidFill>
              </a:rPr>
              <a:t>=&gt;  Systematic HLD between each patient  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D63DF60-CE0F-4FD2-8EA6-9914D713BE3B}"/>
              </a:ext>
            </a:extLst>
          </p:cNvPr>
          <p:cNvSpPr txBox="1">
            <a:spLocks/>
          </p:cNvSpPr>
          <p:nvPr/>
        </p:nvSpPr>
        <p:spPr>
          <a:xfrm>
            <a:off x="582592" y="4258867"/>
            <a:ext cx="5152913" cy="20239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21600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300" dirty="0"/>
              <a:t>Compulsory in the USA , Canada , Australia,..</a:t>
            </a:r>
          </a:p>
          <a:p>
            <a:pPr lvl="1"/>
            <a:r>
              <a:rPr lang="en-US" sz="2300" dirty="0"/>
              <a:t>Recent guidelines in Scotland , Ireland , Wales, Israel,…</a:t>
            </a:r>
          </a:p>
          <a:p>
            <a:pPr lvl="1"/>
            <a:r>
              <a:rPr lang="en-US" sz="2300" dirty="0"/>
              <a:t>Project in progress in F , GB et Germany </a:t>
            </a:r>
            <a:endParaRPr lang="en-US" sz="2300" dirty="0">
              <a:solidFill>
                <a:srgbClr val="00AFAE"/>
              </a:solidFill>
            </a:endParaRPr>
          </a:p>
          <a:p>
            <a:pPr marL="457200" lvl="1" indent="0">
              <a:buNone/>
            </a:pPr>
            <a:r>
              <a:rPr lang="en-US" sz="2300" dirty="0">
                <a:solidFill>
                  <a:srgbClr val="00AFAE"/>
                </a:solidFill>
              </a:rPr>
              <a:t>=&gt;</a:t>
            </a:r>
            <a:r>
              <a:rPr lang="en-US" sz="2000" dirty="0">
                <a:solidFill>
                  <a:srgbClr val="00AFAE"/>
                </a:solidFill>
              </a:rPr>
              <a:t>Systematic HLD between each patient  </a:t>
            </a:r>
          </a:p>
          <a:p>
            <a:pPr marL="457200"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6021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>
            <a:extLst>
              <a:ext uri="{FF2B5EF4-FFF2-40B4-BE49-F238E27FC236}">
                <a16:creationId xmlns:a16="http://schemas.microsoft.com/office/drawing/2014/main" id="{2EF978F9-E3E5-4D8D-99EC-29765099FBB9}"/>
              </a:ext>
            </a:extLst>
          </p:cNvPr>
          <p:cNvSpPr/>
          <p:nvPr/>
        </p:nvSpPr>
        <p:spPr>
          <a:xfrm>
            <a:off x="6449762" y="3804735"/>
            <a:ext cx="5389598" cy="2647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77">
            <a:extLst>
              <a:ext uri="{FF2B5EF4-FFF2-40B4-BE49-F238E27FC236}">
                <a16:creationId xmlns:a16="http://schemas.microsoft.com/office/drawing/2014/main" id="{7CECADDE-733A-4B93-BAB2-2841298E4679}"/>
              </a:ext>
            </a:extLst>
          </p:cNvPr>
          <p:cNvSpPr/>
          <p:nvPr/>
        </p:nvSpPr>
        <p:spPr>
          <a:xfrm>
            <a:off x="6672095" y="3910309"/>
            <a:ext cx="49359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Museo Sans Rounded 300" panose="02000000000000000000" pitchFamily="50" charset="0"/>
              </a:rPr>
              <a:t>HLD is becoming the global disinfection standard. </a:t>
            </a:r>
            <a:r>
              <a:rPr lang="en-US" i="1" dirty="0">
                <a:solidFill>
                  <a:schemeClr val="accent1"/>
                </a:solidFill>
                <a:latin typeface="Museo Sans Rounded 300" panose="02000000000000000000" pitchFamily="50" charset="0"/>
              </a:rPr>
              <a:t>Germitec</a:t>
            </a:r>
            <a:r>
              <a:rPr lang="en-US" dirty="0">
                <a:solidFill>
                  <a:schemeClr val="accent1"/>
                </a:solidFill>
                <a:latin typeface="Museo Sans Rounded 300" panose="02000000000000000000" pitchFamily="50" charset="0"/>
              </a:rPr>
              <a:t> is on track to conquer a nascent €2.5B+ worldwide market</a:t>
            </a:r>
            <a:r>
              <a:rPr lang="en-US" sz="2000" dirty="0">
                <a:solidFill>
                  <a:schemeClr val="accent1"/>
                </a:solidFill>
                <a:latin typeface="Museo Sans Rounded 300" panose="02000000000000000000" pitchFamily="50" charset="0"/>
              </a:rPr>
              <a:t>. </a:t>
            </a:r>
            <a:endParaRPr lang="en-US" sz="2000" dirty="0">
              <a:solidFill>
                <a:srgbClr val="292B39"/>
              </a:solidFill>
              <a:latin typeface="Museo Sans Rounded 300" panose="02000000000000000000" pitchFamily="50" charset="0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DC3B86F-918A-4A26-9D66-A2B786E0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304800"/>
            <a:ext cx="9559636" cy="52251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 a nutshell | </a:t>
            </a:r>
            <a:r>
              <a:rPr lang="en-US" dirty="0"/>
              <a:t>Disruptive High-Level Disinfection (HLD) technology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7B619B5-B331-4230-AAD5-32CDFED375A4}"/>
              </a:ext>
            </a:extLst>
          </p:cNvPr>
          <p:cNvSpPr txBox="1">
            <a:spLocks/>
          </p:cNvSpPr>
          <p:nvPr/>
        </p:nvSpPr>
        <p:spPr>
          <a:xfrm>
            <a:off x="7857807" y="831496"/>
            <a:ext cx="2952750" cy="4476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defTabSz="914354">
              <a:lnSpc>
                <a:spcPct val="90000"/>
              </a:lnSpc>
              <a:spcBef>
                <a:spcPct val="0"/>
              </a:spcBef>
              <a:buNone/>
              <a:defRPr sz="1050" b="1" cap="none" baseline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FD6D158-BA01-4E16-8166-B584AEB89DBA}"/>
              </a:ext>
            </a:extLst>
          </p:cNvPr>
          <p:cNvSpPr txBox="1"/>
          <p:nvPr/>
        </p:nvSpPr>
        <p:spPr>
          <a:xfrm>
            <a:off x="636721" y="1425202"/>
            <a:ext cx="48961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b="1" i="1" dirty="0">
                <a:solidFill>
                  <a:srgbClr val="139DA7"/>
                </a:solidFill>
              </a:rPr>
              <a:t>Germitec</a:t>
            </a:r>
            <a:r>
              <a:rPr lang="en-US" b="1" dirty="0">
                <a:solidFill>
                  <a:srgbClr val="139DA7"/>
                </a:solidFill>
              </a:rPr>
              <a:t> has created </a:t>
            </a:r>
            <a:r>
              <a:rPr lang="en-US" b="1" i="1" dirty="0">
                <a:solidFill>
                  <a:srgbClr val="139DA7"/>
                </a:solidFill>
              </a:rPr>
              <a:t>Antigermix, </a:t>
            </a:r>
            <a:r>
              <a:rPr lang="en-US" b="1" dirty="0">
                <a:solidFill>
                  <a:srgbClr val="139DA7"/>
                </a:solidFill>
              </a:rPr>
              <a:t>a breakthrough HLD technology based on photon instead of chemicals.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D5BD0B0-BEF6-4C2C-99CF-DC8C483AF90C}"/>
              </a:ext>
            </a:extLst>
          </p:cNvPr>
          <p:cNvGrpSpPr/>
          <p:nvPr/>
        </p:nvGrpSpPr>
        <p:grpSpPr>
          <a:xfrm>
            <a:off x="440553" y="1067200"/>
            <a:ext cx="5273309" cy="383480"/>
            <a:chOff x="482090" y="1078842"/>
            <a:chExt cx="7356126" cy="383480"/>
          </a:xfrm>
        </p:grpSpPr>
        <p:sp>
          <p:nvSpPr>
            <p:cNvPr id="52" name="Eckige Klammer links 51">
              <a:extLst>
                <a:ext uri="{FF2B5EF4-FFF2-40B4-BE49-F238E27FC236}">
                  <a16:creationId xmlns:a16="http://schemas.microsoft.com/office/drawing/2014/main" id="{A73015AA-FF42-4D21-88CA-90FA85E188F3}"/>
                </a:ext>
              </a:extLst>
            </p:cNvPr>
            <p:cNvSpPr/>
            <p:nvPr/>
          </p:nvSpPr>
          <p:spPr>
            <a:xfrm rot="5400000">
              <a:off x="4100793" y="-2361700"/>
              <a:ext cx="118719" cy="7356126"/>
            </a:xfrm>
            <a:prstGeom prst="leftBracket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3C6DE2E0-AE67-43DD-8BE9-029735D8C9F4}"/>
                </a:ext>
              </a:extLst>
            </p:cNvPr>
            <p:cNvSpPr/>
            <p:nvPr/>
          </p:nvSpPr>
          <p:spPr>
            <a:xfrm>
              <a:off x="2278141" y="1078842"/>
              <a:ext cx="3764934" cy="38348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Germitec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 at a glance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ED545F0-C3B4-420E-B7D5-6F17DF28D79D}"/>
              </a:ext>
            </a:extLst>
          </p:cNvPr>
          <p:cNvGrpSpPr/>
          <p:nvPr/>
        </p:nvGrpSpPr>
        <p:grpSpPr>
          <a:xfrm>
            <a:off x="6489317" y="1070053"/>
            <a:ext cx="5433095" cy="383480"/>
            <a:chOff x="482090" y="1078842"/>
            <a:chExt cx="7356126" cy="383480"/>
          </a:xfrm>
        </p:grpSpPr>
        <p:sp>
          <p:nvSpPr>
            <p:cNvPr id="64" name="Eckige Klammer links 63">
              <a:extLst>
                <a:ext uri="{FF2B5EF4-FFF2-40B4-BE49-F238E27FC236}">
                  <a16:creationId xmlns:a16="http://schemas.microsoft.com/office/drawing/2014/main" id="{A0D6E6AA-4780-4CE0-9EC7-F8C7BF461CBA}"/>
                </a:ext>
              </a:extLst>
            </p:cNvPr>
            <p:cNvSpPr/>
            <p:nvPr/>
          </p:nvSpPr>
          <p:spPr>
            <a:xfrm rot="5400000">
              <a:off x="4100793" y="-2361700"/>
              <a:ext cx="118719" cy="7356126"/>
            </a:xfrm>
            <a:prstGeom prst="leftBracket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29AB0515-EBC7-4C88-9320-FB8F5812CA4C}"/>
                </a:ext>
              </a:extLst>
            </p:cNvPr>
            <p:cNvSpPr/>
            <p:nvPr/>
          </p:nvSpPr>
          <p:spPr>
            <a:xfrm>
              <a:off x="1655045" y="1078842"/>
              <a:ext cx="5011127" cy="383480"/>
            </a:xfrm>
            <a:prstGeom prst="rect">
              <a:avLst/>
            </a:prstGeom>
            <a:solidFill>
              <a:srgbClr val="F5F6F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Strong technological adoption</a:t>
              </a:r>
            </a:p>
          </p:txBody>
        </p:sp>
      </p:grpSp>
      <p:sp>
        <p:nvSpPr>
          <p:cNvPr id="69" name="ZoneTexte 82">
            <a:extLst>
              <a:ext uri="{FF2B5EF4-FFF2-40B4-BE49-F238E27FC236}">
                <a16:creationId xmlns:a16="http://schemas.microsoft.com/office/drawing/2014/main" id="{E229FDD8-85E3-43A4-9BE1-2EDB9EF2A3CA}"/>
              </a:ext>
            </a:extLst>
          </p:cNvPr>
          <p:cNvSpPr txBox="1"/>
          <p:nvPr/>
        </p:nvSpPr>
        <p:spPr>
          <a:xfrm>
            <a:off x="6947210" y="5274868"/>
            <a:ext cx="46804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F0975A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Hit 50%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+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market share globally and become the international standard for High-Level Disinfection.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ontserrat Light (Body)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1" name="Fußzeilenplatzhalter 4">
            <a:extLst>
              <a:ext uri="{FF2B5EF4-FFF2-40B4-BE49-F238E27FC236}">
                <a16:creationId xmlns:a16="http://schemas.microsoft.com/office/drawing/2014/main" id="{3D9D0D8E-94BC-40A0-867A-EF376D226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77000"/>
            <a:ext cx="4114800" cy="2635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6E3E9-5B27-4136-9C7B-33C23C4DEE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8D282CA-5D5F-44CD-AE86-BB4622DB85B8}"/>
              </a:ext>
            </a:extLst>
          </p:cNvPr>
          <p:cNvGrpSpPr/>
          <p:nvPr/>
        </p:nvGrpSpPr>
        <p:grpSpPr>
          <a:xfrm>
            <a:off x="6560456" y="1548488"/>
            <a:ext cx="5305381" cy="2015759"/>
            <a:chOff x="6560456" y="1648969"/>
            <a:chExt cx="5305381" cy="2015759"/>
          </a:xfrm>
        </p:grpSpPr>
        <p:sp>
          <p:nvSpPr>
            <p:cNvPr id="20" name="Titre 1">
              <a:extLst>
                <a:ext uri="{FF2B5EF4-FFF2-40B4-BE49-F238E27FC236}">
                  <a16:creationId xmlns:a16="http://schemas.microsoft.com/office/drawing/2014/main" id="{919F5203-9C57-4500-A379-FF75F72C416A}"/>
                </a:ext>
              </a:extLst>
            </p:cNvPr>
            <p:cNvSpPr txBox="1">
              <a:spLocks/>
            </p:cNvSpPr>
            <p:nvPr/>
          </p:nvSpPr>
          <p:spPr>
            <a:xfrm>
              <a:off x="7491549" y="1742794"/>
              <a:ext cx="1494770" cy="872394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algn="ctr" defTabSz="914354">
                <a:lnSpc>
                  <a:spcPct val="90000"/>
                </a:lnSpc>
                <a:spcBef>
                  <a:spcPct val="0"/>
                </a:spcBef>
                <a:buNone/>
                <a:defRPr sz="1050" b="1" cap="none" baseline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seo Sans Rounded 300 (Überschriften)"/>
                </a:rPr>
                <a:t># countries where </a:t>
              </a:r>
              <a:r>
                <a:rPr lang="en-US" sz="1400" b="0" i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useo Sans Rounded 300 (Überschriften)"/>
                </a:rPr>
                <a:t>Germitec</a:t>
              </a:r>
              <a:r>
                <a:rPr lang="en-US" sz="1400" b="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seo Sans Rounded 300 (Überschriften)"/>
                </a:rPr>
                <a:t> </a:t>
              </a:r>
              <a:r>
                <a:rPr lang="en-US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seo Sans Rounded 300 (Überschriften)"/>
                </a:rPr>
                <a:t>has regulatory approval</a:t>
              </a:r>
            </a:p>
          </p:txBody>
        </p:sp>
        <p:sp>
          <p:nvSpPr>
            <p:cNvPr id="21" name="Titre 1">
              <a:extLst>
                <a:ext uri="{FF2B5EF4-FFF2-40B4-BE49-F238E27FC236}">
                  <a16:creationId xmlns:a16="http://schemas.microsoft.com/office/drawing/2014/main" id="{773DE96C-CBF5-4C6E-B050-A9E9B8AE678D}"/>
                </a:ext>
              </a:extLst>
            </p:cNvPr>
            <p:cNvSpPr txBox="1">
              <a:spLocks/>
            </p:cNvSpPr>
            <p:nvPr/>
          </p:nvSpPr>
          <p:spPr>
            <a:xfrm>
              <a:off x="10208329" y="1648969"/>
              <a:ext cx="1591760" cy="1059339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defTabSz="914354" eaLnBrk="1" fontAlgn="auto" hangingPunct="1">
                <a:lnSpc>
                  <a:spcPct val="90000"/>
                </a:lnSpc>
                <a:spcAft>
                  <a:spcPts val="0"/>
                </a:spcAft>
                <a:buNone/>
                <a:defRPr sz="1400" b="0" cap="none" baseline="0">
                  <a:solidFill>
                    <a:schemeClr val="accent1"/>
                  </a:solidFill>
                  <a:latin typeface="Museo Sans Rounded 300 (Überschriften)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Expected turnover in 2018e</a:t>
              </a:r>
            </a:p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140 units sold </a:t>
              </a:r>
              <a:r>
                <a: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(+63% YoY) </a:t>
              </a:r>
            </a:p>
          </p:txBody>
        </p:sp>
        <p:grpSp>
          <p:nvGrpSpPr>
            <p:cNvPr id="23" name="Groupe 79">
              <a:extLst>
                <a:ext uri="{FF2B5EF4-FFF2-40B4-BE49-F238E27FC236}">
                  <a16:creationId xmlns:a16="http://schemas.microsoft.com/office/drawing/2014/main" id="{FA53B9D5-7358-4F49-9F9A-9F9D65A51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0096" y="1798446"/>
              <a:ext cx="850900" cy="850900"/>
              <a:chOff x="370824" y="2264255"/>
              <a:chExt cx="850487" cy="850487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4286235-3B3B-42CC-AD96-815FCC7135F9}"/>
                  </a:ext>
                </a:extLst>
              </p:cNvPr>
              <p:cNvSpPr/>
              <p:nvPr/>
            </p:nvSpPr>
            <p:spPr>
              <a:xfrm>
                <a:off x="370824" y="2264255"/>
                <a:ext cx="850487" cy="8504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16B8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Titre 1">
                <a:extLst>
                  <a:ext uri="{FF2B5EF4-FFF2-40B4-BE49-F238E27FC236}">
                    <a16:creationId xmlns:a16="http://schemas.microsoft.com/office/drawing/2014/main" id="{04A96C11-9A5C-4628-BC70-848516F95F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234" y="2481637"/>
                <a:ext cx="707681" cy="447458"/>
              </a:xfrm>
              <a:prstGeom prst="rect">
                <a:avLst/>
              </a:prstGeom>
            </p:spPr>
            <p:txBody>
              <a:bodyPr anchor="ctr"/>
              <a:lstStyle>
                <a:defPPr>
                  <a:defRPr lang="en-US"/>
                </a:defPPr>
                <a:lvl1pPr algn="ctr" defTabSz="914354">
                  <a:lnSpc>
                    <a:spcPct val="90000"/>
                  </a:lnSpc>
                  <a:spcBef>
                    <a:spcPct val="0"/>
                  </a:spcBef>
                  <a:buNone/>
                  <a:defRPr sz="1050" b="1" cap="none" baseline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</a:lstStyle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20+</a:t>
                </a:r>
              </a:p>
            </p:txBody>
          </p:sp>
        </p:grpSp>
        <p:grpSp>
          <p:nvGrpSpPr>
            <p:cNvPr id="26" name="Groupe 91">
              <a:extLst>
                <a:ext uri="{FF2B5EF4-FFF2-40B4-BE49-F238E27FC236}">
                  <a16:creationId xmlns:a16="http://schemas.microsoft.com/office/drawing/2014/main" id="{85968689-684B-4A29-AA19-1138C0E02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1636" y="1753188"/>
              <a:ext cx="940267" cy="850900"/>
              <a:chOff x="3001090" y="2220033"/>
              <a:chExt cx="939811" cy="850487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E496F68-0B7A-4BE4-B3FA-E8AD6C713867}"/>
                  </a:ext>
                </a:extLst>
              </p:cNvPr>
              <p:cNvSpPr/>
              <p:nvPr/>
            </p:nvSpPr>
            <p:spPr>
              <a:xfrm>
                <a:off x="3059085" y="2220033"/>
                <a:ext cx="850487" cy="8504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16B8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</p:txBody>
          </p:sp>
          <p:sp>
            <p:nvSpPr>
              <p:cNvPr id="28" name="Titre 1">
                <a:extLst>
                  <a:ext uri="{FF2B5EF4-FFF2-40B4-BE49-F238E27FC236}">
                    <a16:creationId xmlns:a16="http://schemas.microsoft.com/office/drawing/2014/main" id="{F9E3F45C-3FB3-42A1-ABF4-B819AADF7E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1090" y="2441498"/>
                <a:ext cx="939811" cy="449044"/>
              </a:xfrm>
              <a:prstGeom prst="rect">
                <a:avLst/>
              </a:prstGeom>
            </p:spPr>
            <p:txBody>
              <a:bodyPr anchor="ctr"/>
              <a:lstStyle>
                <a:defPPr>
                  <a:defRPr lang="en-US"/>
                </a:defPPr>
                <a:lvl1pPr algn="ctr" defTabSz="914354" eaLnBrk="1" fontAlgn="auto" hangingPunct="1">
                  <a:lnSpc>
                    <a:spcPct val="90000"/>
                  </a:lnSpc>
                  <a:spcAft>
                    <a:spcPts val="0"/>
                  </a:spcAft>
                  <a:buNone/>
                  <a:defRPr sz="2000" b="1" cap="none" baseline="0">
                    <a:solidFill>
                      <a:schemeClr val="accent1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</a:lstStyle>
              <a:p>
                <a:r>
                  <a:rPr lang="en-US" dirty="0"/>
                  <a:t>€2M</a:t>
                </a:r>
              </a:p>
            </p:txBody>
          </p:sp>
        </p:grpSp>
        <p:grpSp>
          <p:nvGrpSpPr>
            <p:cNvPr id="38" name="Groupe 92">
              <a:extLst>
                <a:ext uri="{FF2B5EF4-FFF2-40B4-BE49-F238E27FC236}">
                  <a16:creationId xmlns:a16="http://schemas.microsoft.com/office/drawing/2014/main" id="{3297C44D-F9C7-43BA-80A9-E9733298A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9662" y="2798508"/>
              <a:ext cx="850900" cy="850900"/>
              <a:chOff x="3048843" y="3246423"/>
              <a:chExt cx="850487" cy="850487"/>
            </a:xfrm>
          </p:grpSpPr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02B25619-B15C-47A8-8F46-342CBE53BECF}"/>
                  </a:ext>
                </a:extLst>
              </p:cNvPr>
              <p:cNvSpPr/>
              <p:nvPr/>
            </p:nvSpPr>
            <p:spPr>
              <a:xfrm>
                <a:off x="3048843" y="3246423"/>
                <a:ext cx="850487" cy="8504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16B8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</p:txBody>
          </p:sp>
          <p:sp>
            <p:nvSpPr>
              <p:cNvPr id="40" name="Titre 1">
                <a:extLst>
                  <a:ext uri="{FF2B5EF4-FFF2-40B4-BE49-F238E27FC236}">
                    <a16:creationId xmlns:a16="http://schemas.microsoft.com/office/drawing/2014/main" id="{13ABF450-D959-40EB-B1E8-B713AAE8AF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6566" y="3450640"/>
                <a:ext cx="707681" cy="447458"/>
              </a:xfrm>
              <a:prstGeom prst="rect">
                <a:avLst/>
              </a:prstGeom>
            </p:spPr>
            <p:txBody>
              <a:bodyPr anchor="ctr"/>
              <a:lstStyle>
                <a:defPPr>
                  <a:defRPr lang="en-US"/>
                </a:defPPr>
                <a:lvl1pPr algn="ctr" defTabSz="914354" eaLnBrk="1" fontAlgn="auto" hangingPunct="1">
                  <a:lnSpc>
                    <a:spcPct val="90000"/>
                  </a:lnSpc>
                  <a:spcAft>
                    <a:spcPts val="0"/>
                  </a:spcAft>
                  <a:buNone/>
                  <a:defRPr sz="2000" b="1" cap="none" baseline="0">
                    <a:solidFill>
                      <a:schemeClr val="accent1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</a:lstStyle>
              <a:p>
                <a:r>
                  <a:rPr lang="en-US" dirty="0"/>
                  <a:t>12+</a:t>
                </a:r>
              </a:p>
            </p:txBody>
          </p:sp>
        </p:grp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7AC06B8F-A620-4727-AC28-158073F9EA40}"/>
                </a:ext>
              </a:extLst>
            </p:cNvPr>
            <p:cNvSpPr txBox="1">
              <a:spLocks/>
            </p:cNvSpPr>
            <p:nvPr/>
          </p:nvSpPr>
          <p:spPr>
            <a:xfrm>
              <a:off x="10159979" y="2788917"/>
              <a:ext cx="1705858" cy="87548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defTabSz="914354" eaLnBrk="1" fontAlgn="auto" hangingPunct="1">
                <a:lnSpc>
                  <a:spcPct val="90000"/>
                </a:lnSpc>
                <a:spcAft>
                  <a:spcPts val="0"/>
                </a:spcAft>
                <a:buNone/>
                <a:defRPr sz="1400" b="0" cap="none" baseline="0">
                  <a:solidFill>
                    <a:schemeClr val="accent1"/>
                  </a:solidFill>
                  <a:latin typeface="Museo Sans Rounded 300 (Überschriften)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Filed patents focusing in UV disinfection technology</a:t>
              </a: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A564448-1850-49F9-93D5-471C3FED896F}"/>
                </a:ext>
              </a:extLst>
            </p:cNvPr>
            <p:cNvSpPr/>
            <p:nvPr/>
          </p:nvSpPr>
          <p:spPr bwMode="auto">
            <a:xfrm>
              <a:off x="6560456" y="2798833"/>
              <a:ext cx="850900" cy="850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6B8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sp>
          <p:nvSpPr>
            <p:cNvPr id="83" name="Titre 1">
              <a:extLst>
                <a:ext uri="{FF2B5EF4-FFF2-40B4-BE49-F238E27FC236}">
                  <a16:creationId xmlns:a16="http://schemas.microsoft.com/office/drawing/2014/main" id="{443F0F1F-65B1-48D6-8C51-4B5FDE0627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74213" y="3017656"/>
              <a:ext cx="856711" cy="44767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algn="ctr" defTabSz="914354" eaLnBrk="1" fontAlgn="auto" hangingPunct="1">
                <a:lnSpc>
                  <a:spcPct val="90000"/>
                </a:lnSpc>
                <a:spcAft>
                  <a:spcPts val="0"/>
                </a:spcAft>
                <a:buNone/>
                <a:defRPr sz="2000" b="1" cap="none" baseline="0">
                  <a:solidFill>
                    <a:schemeClr val="accent1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en-US" dirty="0"/>
                <a:t>530+</a:t>
              </a:r>
            </a:p>
          </p:txBody>
        </p:sp>
        <p:sp>
          <p:nvSpPr>
            <p:cNvPr id="84" name="Titre 1">
              <a:extLst>
                <a:ext uri="{FF2B5EF4-FFF2-40B4-BE49-F238E27FC236}">
                  <a16:creationId xmlns:a16="http://schemas.microsoft.com/office/drawing/2014/main" id="{2261709D-D6E1-4471-93C5-07F589F7D833}"/>
                </a:ext>
              </a:extLst>
            </p:cNvPr>
            <p:cNvSpPr txBox="1">
              <a:spLocks/>
            </p:cNvSpPr>
            <p:nvPr/>
          </p:nvSpPr>
          <p:spPr>
            <a:xfrm>
              <a:off x="7450773" y="2789242"/>
              <a:ext cx="1535546" cy="87548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defTabSz="914354" eaLnBrk="1" fontAlgn="auto" hangingPunct="1">
                <a:lnSpc>
                  <a:spcPct val="90000"/>
                </a:lnSpc>
                <a:spcAft>
                  <a:spcPts val="0"/>
                </a:spcAft>
                <a:buNone/>
                <a:defRPr sz="1400" b="0" cap="none" baseline="0">
                  <a:solidFill>
                    <a:schemeClr val="accent1"/>
                  </a:solidFill>
                  <a:latin typeface="Museo Sans Rounded 300 (Überschriften)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Installed unit base as of H1 2018</a:t>
              </a:r>
            </a:p>
          </p:txBody>
        </p:sp>
      </p:grpSp>
      <p:pic>
        <p:nvPicPr>
          <p:cNvPr id="2050" name="Picture 2" descr="Image result for antigermix">
            <a:extLst>
              <a:ext uri="{FF2B5EF4-FFF2-40B4-BE49-F238E27FC236}">
                <a16:creationId xmlns:a16="http://schemas.microsoft.com/office/drawing/2014/main" id="{D25A9B90-3104-4AB1-B3D3-F7B02F25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7" y="2476885"/>
            <a:ext cx="5000618" cy="37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B8FF49D5-07FC-4719-B26E-2F80A7EF2488}"/>
              </a:ext>
            </a:extLst>
          </p:cNvPr>
          <p:cNvSpPr/>
          <p:nvPr/>
        </p:nvSpPr>
        <p:spPr>
          <a:xfrm>
            <a:off x="630928" y="2351212"/>
            <a:ext cx="2594394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Antigermix AS1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For external, vaginal (TV) &amp; rectal (TR) </a:t>
            </a:r>
          </a:p>
          <a:p>
            <a:r>
              <a:rPr lang="pt-BR" dirty="0">
                <a:solidFill>
                  <a:schemeClr val="tx1"/>
                </a:solidFill>
              </a:rPr>
              <a:t>ultrasound probes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E403A62-C366-421A-84AF-7BAFE65D6DA3}"/>
              </a:ext>
            </a:extLst>
          </p:cNvPr>
          <p:cNvSpPr/>
          <p:nvPr/>
        </p:nvSpPr>
        <p:spPr>
          <a:xfrm>
            <a:off x="3225321" y="5348925"/>
            <a:ext cx="2430292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pt-BR" b="1" dirty="0">
                <a:solidFill>
                  <a:schemeClr val="accent1"/>
                </a:solidFill>
              </a:rPr>
              <a:t>Antigermix AE1</a:t>
            </a:r>
            <a:endParaRPr lang="pt-BR" dirty="0">
              <a:solidFill>
                <a:schemeClr val="tx1"/>
              </a:solidFill>
            </a:endParaRPr>
          </a:p>
          <a:p>
            <a:pPr algn="r"/>
            <a:r>
              <a:rPr lang="pt-BR" dirty="0">
                <a:solidFill>
                  <a:schemeClr val="tx1"/>
                </a:solidFill>
              </a:rPr>
              <a:t>For transesophageal ultrasound probes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6FC14FB-CF55-4D43-8E89-D3E71E63854B}"/>
              </a:ext>
            </a:extLst>
          </p:cNvPr>
          <p:cNvCxnSpPr/>
          <p:nvPr/>
        </p:nvCxnSpPr>
        <p:spPr>
          <a:xfrm>
            <a:off x="6748517" y="5006356"/>
            <a:ext cx="4729843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9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2E760-B2DA-4C4A-AA58-1D162C64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304800"/>
            <a:ext cx="9559636" cy="52251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Solution |</a:t>
            </a:r>
            <a:r>
              <a:rPr lang="en-US" dirty="0"/>
              <a:t> </a:t>
            </a:r>
            <a:r>
              <a:rPr lang="en-US" dirty="0" err="1"/>
              <a:t>Antigermix</a:t>
            </a:r>
            <a:r>
              <a:rPr lang="en-US" dirty="0"/>
              <a:t> platform sets the next-gen HLD standards</a:t>
            </a:r>
            <a:endParaRPr lang="fr-FR" dirty="0"/>
          </a:p>
        </p:txBody>
      </p:sp>
      <p:sp>
        <p:nvSpPr>
          <p:cNvPr id="5" name="ZoneTexte 74">
            <a:extLst>
              <a:ext uri="{FF2B5EF4-FFF2-40B4-BE49-F238E27FC236}">
                <a16:creationId xmlns:a16="http://schemas.microsoft.com/office/drawing/2014/main" id="{4DA7A158-6E65-43FC-BCF1-37F5CCC70647}"/>
              </a:ext>
            </a:extLst>
          </p:cNvPr>
          <p:cNvSpPr txBox="1"/>
          <p:nvPr/>
        </p:nvSpPr>
        <p:spPr>
          <a:xfrm>
            <a:off x="4563256" y="1327532"/>
            <a:ext cx="371275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chemeClr val="accent1"/>
                </a:solidFill>
                <a:latin typeface="Museo Sans Rounded 300" panose="020000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Using photons, </a:t>
            </a:r>
            <a:r>
              <a:rPr lang="en-US" sz="2400" i="1" dirty="0">
                <a:solidFill>
                  <a:schemeClr val="accent2"/>
                </a:solidFill>
              </a:rPr>
              <a:t>Germitec</a:t>
            </a:r>
            <a:r>
              <a:rPr lang="en-US" sz="2400" dirty="0">
                <a:solidFill>
                  <a:schemeClr val="accent2"/>
                </a:solidFill>
              </a:rPr>
              <a:t> has developed a breakthrough technology offering</a:t>
            </a:r>
          </a:p>
          <a:p>
            <a:pPr algn="l">
              <a:spcAft>
                <a:spcPts val="1200"/>
              </a:spcAft>
            </a:pPr>
            <a:r>
              <a:rPr lang="en-US" sz="2000" dirty="0"/>
              <a:t>1. Full compliance to HLD standards</a:t>
            </a:r>
            <a:endParaRPr lang="en-US" sz="2400" dirty="0"/>
          </a:p>
          <a:p>
            <a:pPr marL="285750" lvl="0" indent="-285750" algn="l" eaLnBrk="0" hangingPunct="0">
              <a:spcAft>
                <a:spcPts val="1200"/>
              </a:spcAft>
              <a:buClr>
                <a:srgbClr val="16B8C4"/>
              </a:buClr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rgbClr val="000000"/>
                </a:solidFill>
              </a:rPr>
              <a:t>Strong IP backed by 12+ patents</a:t>
            </a:r>
          </a:p>
          <a:p>
            <a:pPr algn="l" eaLnBrk="0" hangingPunct="0">
              <a:spcAft>
                <a:spcPts val="1200"/>
              </a:spcAft>
              <a:buClr>
                <a:srgbClr val="16B8C4"/>
              </a:buClr>
            </a:pPr>
            <a:r>
              <a:rPr lang="en-US" sz="2000" dirty="0"/>
              <a:t>2. Seamless to workflow solution</a:t>
            </a:r>
          </a:p>
          <a:p>
            <a:pPr marL="285750" lvl="0" indent="-285750" algn="l" eaLnBrk="0" hangingPunct="0">
              <a:spcAft>
                <a:spcPts val="1200"/>
              </a:spcAft>
              <a:buClr>
                <a:srgbClr val="16B8C4"/>
              </a:buClr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rgbClr val="000000"/>
                </a:solidFill>
              </a:rPr>
              <a:t>Praised by users &amp; recognized Key Opinion Leaders worldwide</a:t>
            </a:r>
          </a:p>
          <a:p>
            <a:pPr marL="285750" lvl="0" indent="-285750" algn="l" eaLnBrk="0" hangingPunct="0">
              <a:spcAft>
                <a:spcPts val="1200"/>
              </a:spcAft>
              <a:buClr>
                <a:srgbClr val="16B8C4"/>
              </a:buClr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rgbClr val="000000"/>
                </a:solidFill>
              </a:rPr>
              <a:t>Preferred and pushed by public authorities</a:t>
            </a:r>
          </a:p>
        </p:txBody>
      </p:sp>
      <p:sp>
        <p:nvSpPr>
          <p:cNvPr id="28" name="Fußzeilenplatzhalter 1">
            <a:extLst>
              <a:ext uri="{FF2B5EF4-FFF2-40B4-BE49-F238E27FC236}">
                <a16:creationId xmlns:a16="http://schemas.microsoft.com/office/drawing/2014/main" id="{89069AE3-7BB8-4F48-B315-D2174E7C78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77000"/>
            <a:ext cx="4114800" cy="263525"/>
          </a:xfrm>
        </p:spPr>
        <p:txBody>
          <a:bodyPr/>
          <a:lstStyle/>
          <a:p>
            <a:pPr>
              <a:defRPr/>
            </a:pPr>
            <a:fld id="{3B66E3E9-5B27-4136-9C7B-33C23C4DEE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687D75-FFD3-4E11-803F-2114A2A25666}"/>
              </a:ext>
            </a:extLst>
          </p:cNvPr>
          <p:cNvGrpSpPr/>
          <p:nvPr/>
        </p:nvGrpSpPr>
        <p:grpSpPr>
          <a:xfrm>
            <a:off x="284073" y="1614847"/>
            <a:ext cx="4065565" cy="4549992"/>
            <a:chOff x="546977" y="1613774"/>
            <a:chExt cx="4065565" cy="4549992"/>
          </a:xfrm>
        </p:grpSpPr>
        <p:pic>
          <p:nvPicPr>
            <p:cNvPr id="3" name="Picture 2" descr="Image result for antigermix">
              <a:extLst>
                <a:ext uri="{FF2B5EF4-FFF2-40B4-BE49-F238E27FC236}">
                  <a16:creationId xmlns:a16="http://schemas.microsoft.com/office/drawing/2014/main" id="{1A6E8CD7-4EE8-4CEE-B702-500BB5D47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77" y="1939212"/>
              <a:ext cx="4065565" cy="4224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9B23DE09-7C88-488B-A925-EDD966B7D8A9}"/>
                </a:ext>
              </a:extLst>
            </p:cNvPr>
            <p:cNvSpPr/>
            <p:nvPr/>
          </p:nvSpPr>
          <p:spPr>
            <a:xfrm>
              <a:off x="1598113" y="2567566"/>
              <a:ext cx="6110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AS1</a:t>
              </a:r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729D5B80-9A22-4406-AED4-3B8314F1905C}"/>
                </a:ext>
              </a:extLst>
            </p:cNvPr>
            <p:cNvSpPr/>
            <p:nvPr/>
          </p:nvSpPr>
          <p:spPr>
            <a:xfrm>
              <a:off x="3169775" y="1613774"/>
              <a:ext cx="6190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AE1</a:t>
              </a:r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C391EC94-A66B-48B1-9F62-F3FE364EFF33}"/>
              </a:ext>
            </a:extLst>
          </p:cNvPr>
          <p:cNvSpPr/>
          <p:nvPr/>
        </p:nvSpPr>
        <p:spPr>
          <a:xfrm>
            <a:off x="9134043" y="1163462"/>
            <a:ext cx="2421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Key advantages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F575DE7-FA00-48D9-A791-CE50AD44B1F3}"/>
              </a:ext>
            </a:extLst>
          </p:cNvPr>
          <p:cNvGrpSpPr/>
          <p:nvPr/>
        </p:nvGrpSpPr>
        <p:grpSpPr>
          <a:xfrm>
            <a:off x="9065806" y="1984068"/>
            <a:ext cx="2809411" cy="4085952"/>
            <a:chOff x="9106000" y="1863489"/>
            <a:chExt cx="2809411" cy="4085952"/>
          </a:xfrm>
        </p:grpSpPr>
        <p:sp>
          <p:nvSpPr>
            <p:cNvPr id="23" name="Rechteck 48">
              <a:extLst>
                <a:ext uri="{FF2B5EF4-FFF2-40B4-BE49-F238E27FC236}">
                  <a16:creationId xmlns:a16="http://schemas.microsoft.com/office/drawing/2014/main" id="{0F64B6C3-3D20-4FC1-94D7-127270C9DEC5}"/>
                </a:ext>
              </a:extLst>
            </p:cNvPr>
            <p:cNvSpPr/>
            <p:nvPr/>
          </p:nvSpPr>
          <p:spPr>
            <a:xfrm>
              <a:off x="10076530" y="1877787"/>
              <a:ext cx="1601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16B8C4"/>
                </a:buClr>
              </a:pPr>
              <a:r>
                <a:rPr lang="en-US" sz="1400" dirty="0"/>
                <a:t>TIME &amp;</a:t>
              </a:r>
            </a:p>
            <a:p>
              <a:pPr>
                <a:buClr>
                  <a:srgbClr val="16B8C4"/>
                </a:buClr>
              </a:pPr>
              <a:r>
                <a:rPr lang="en-US" sz="1400" dirty="0"/>
                <a:t>COST-SAVING</a:t>
              </a:r>
            </a:p>
          </p:txBody>
        </p:sp>
        <p:sp>
          <p:nvSpPr>
            <p:cNvPr id="24" name="Rechteck 48">
              <a:extLst>
                <a:ext uri="{FF2B5EF4-FFF2-40B4-BE49-F238E27FC236}">
                  <a16:creationId xmlns:a16="http://schemas.microsoft.com/office/drawing/2014/main" id="{5738824C-EEE0-432B-9D92-FACF3C6A6266}"/>
                </a:ext>
              </a:extLst>
            </p:cNvPr>
            <p:cNvSpPr/>
            <p:nvPr/>
          </p:nvSpPr>
          <p:spPr>
            <a:xfrm>
              <a:off x="10076530" y="5426221"/>
              <a:ext cx="13815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16B8C4"/>
                </a:buClr>
              </a:pPr>
              <a:r>
                <a:rPr lang="en-US" sz="1400" dirty="0"/>
                <a:t>FULL</a:t>
              </a:r>
            </a:p>
            <a:p>
              <a:pPr>
                <a:buClr>
                  <a:srgbClr val="16B8C4"/>
                </a:buClr>
              </a:pPr>
              <a:r>
                <a:rPr lang="en-US" sz="1400" dirty="0"/>
                <a:t>TRACEABILITY</a:t>
              </a:r>
            </a:p>
          </p:txBody>
        </p:sp>
        <p:sp>
          <p:nvSpPr>
            <p:cNvPr id="25" name="Rechteck 48">
              <a:extLst>
                <a:ext uri="{FF2B5EF4-FFF2-40B4-BE49-F238E27FC236}">
                  <a16:creationId xmlns:a16="http://schemas.microsoft.com/office/drawing/2014/main" id="{873E6B19-65BF-43D0-93BA-491EAFB51BD4}"/>
                </a:ext>
              </a:extLst>
            </p:cNvPr>
            <p:cNvSpPr/>
            <p:nvPr/>
          </p:nvSpPr>
          <p:spPr>
            <a:xfrm>
              <a:off x="10076530" y="4561454"/>
              <a:ext cx="18388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16B8C4"/>
                </a:buClr>
              </a:pPr>
              <a:r>
                <a:rPr lang="en-US" sz="1400" dirty="0"/>
                <a:t>ENVIRONMENTALLY FRIENDLY</a:t>
              </a:r>
            </a:p>
          </p:txBody>
        </p:sp>
        <p:sp>
          <p:nvSpPr>
            <p:cNvPr id="26" name="Rechteck 48">
              <a:extLst>
                <a:ext uri="{FF2B5EF4-FFF2-40B4-BE49-F238E27FC236}">
                  <a16:creationId xmlns:a16="http://schemas.microsoft.com/office/drawing/2014/main" id="{CCF2E33F-0D8A-4B94-BD81-6B49A537D757}"/>
                </a:ext>
              </a:extLst>
            </p:cNvPr>
            <p:cNvSpPr/>
            <p:nvPr/>
          </p:nvSpPr>
          <p:spPr>
            <a:xfrm>
              <a:off x="10076530" y="2725224"/>
              <a:ext cx="1601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16B8C4"/>
                </a:buClr>
              </a:pPr>
              <a:r>
                <a:rPr lang="en-US" sz="1400" dirty="0"/>
                <a:t>FULLY-AUTOMATED</a:t>
              </a:r>
            </a:p>
          </p:txBody>
        </p:sp>
        <p:sp>
          <p:nvSpPr>
            <p:cNvPr id="61" name="Rechteck 48">
              <a:extLst>
                <a:ext uri="{FF2B5EF4-FFF2-40B4-BE49-F238E27FC236}">
                  <a16:creationId xmlns:a16="http://schemas.microsoft.com/office/drawing/2014/main" id="{D73D0A31-6357-49C0-9651-D08EFCC44D78}"/>
                </a:ext>
              </a:extLst>
            </p:cNvPr>
            <p:cNvSpPr/>
            <p:nvPr/>
          </p:nvSpPr>
          <p:spPr>
            <a:xfrm>
              <a:off x="10076530" y="3631148"/>
              <a:ext cx="1838881" cy="523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16B8C4"/>
                </a:buClr>
              </a:pPr>
              <a:r>
                <a:rPr lang="en-US" sz="1400" dirty="0"/>
                <a:t>SAFE</a:t>
              </a:r>
            </a:p>
            <a:p>
              <a:pPr>
                <a:buClr>
                  <a:srgbClr val="16B8C4"/>
                </a:buClr>
              </a:pPr>
              <a:r>
                <a:rPr lang="en-US" sz="1400" dirty="0"/>
                <a:t>SOLUTION</a:t>
              </a: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8595E6DB-53C9-42F9-B116-1BA6A2554922}"/>
                </a:ext>
              </a:extLst>
            </p:cNvPr>
            <p:cNvGrpSpPr/>
            <p:nvPr/>
          </p:nvGrpSpPr>
          <p:grpSpPr>
            <a:xfrm>
              <a:off x="9106000" y="1863489"/>
              <a:ext cx="523036" cy="522514"/>
              <a:chOff x="9105999" y="1592184"/>
              <a:chExt cx="667817" cy="667151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5EA966F9-A5B1-4D82-940C-54D6DA65764A}"/>
                  </a:ext>
                </a:extLst>
              </p:cNvPr>
              <p:cNvGrpSpPr/>
              <p:nvPr/>
            </p:nvGrpSpPr>
            <p:grpSpPr>
              <a:xfrm>
                <a:off x="9105999" y="1592184"/>
                <a:ext cx="667817" cy="667151"/>
                <a:chOff x="737169" y="2504633"/>
                <a:chExt cx="2043114" cy="2032534"/>
              </a:xfrm>
              <a:noFill/>
            </p:grpSpPr>
            <p:sp>
              <p:nvSpPr>
                <p:cNvPr id="8" name="Oval 3">
                  <a:extLst>
                    <a:ext uri="{FF2B5EF4-FFF2-40B4-BE49-F238E27FC236}">
                      <a16:creationId xmlns:a16="http://schemas.microsoft.com/office/drawing/2014/main" id="{8CCCDE15-3284-4EB2-9106-A596ECDE9232}"/>
                    </a:ext>
                  </a:extLst>
                </p:cNvPr>
                <p:cNvSpPr/>
                <p:nvPr/>
              </p:nvSpPr>
              <p:spPr>
                <a:xfrm>
                  <a:off x="737169" y="2504633"/>
                  <a:ext cx="2043114" cy="2032534"/>
                </a:xfrm>
                <a:prstGeom prst="ellipse">
                  <a:avLst/>
                </a:prstGeom>
                <a:grpFill/>
                <a:ln w="69850"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9" name="Arc 8">
                  <a:extLst>
                    <a:ext uri="{FF2B5EF4-FFF2-40B4-BE49-F238E27FC236}">
                      <a16:creationId xmlns:a16="http://schemas.microsoft.com/office/drawing/2014/main" id="{9461BBA8-FD1D-48A3-AD42-ADAA45475F0A}"/>
                    </a:ext>
                  </a:extLst>
                </p:cNvPr>
                <p:cNvSpPr/>
                <p:nvPr/>
              </p:nvSpPr>
              <p:spPr>
                <a:xfrm>
                  <a:off x="738733" y="2506197"/>
                  <a:ext cx="2040979" cy="2030412"/>
                </a:xfrm>
                <a:prstGeom prst="arc">
                  <a:avLst>
                    <a:gd name="adj1" fmla="val 10766207"/>
                    <a:gd name="adj2" fmla="val 0"/>
                  </a:avLst>
                </a:prstGeom>
                <a:grpFill/>
                <a:ln w="69850" cap="rnd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</p:grp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76D55AA-F568-4924-8499-B31C7C835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8065" y="1710387"/>
                <a:ext cx="428942" cy="430746"/>
              </a:xfrm>
              <a:prstGeom prst="rect">
                <a:avLst/>
              </a:prstGeom>
            </p:spPr>
          </p:pic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967F6BBB-80F9-46D0-ADC8-FF1DB39801F2}"/>
                </a:ext>
              </a:extLst>
            </p:cNvPr>
            <p:cNvGrpSpPr/>
            <p:nvPr/>
          </p:nvGrpSpPr>
          <p:grpSpPr>
            <a:xfrm>
              <a:off x="9106000" y="5402053"/>
              <a:ext cx="523036" cy="522514"/>
              <a:chOff x="9105999" y="4919733"/>
              <a:chExt cx="667817" cy="667151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8B7E123-59ED-4531-9127-BA4BA5F77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8220" y="5037936"/>
                <a:ext cx="428944" cy="430746"/>
              </a:xfrm>
              <a:prstGeom prst="rect">
                <a:avLst/>
              </a:prstGeom>
            </p:spPr>
          </p:pic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29BAB266-6CCD-4BE2-BE7E-8384E750A1FB}"/>
                  </a:ext>
                </a:extLst>
              </p:cNvPr>
              <p:cNvGrpSpPr/>
              <p:nvPr/>
            </p:nvGrpSpPr>
            <p:grpSpPr>
              <a:xfrm>
                <a:off x="9105999" y="4919733"/>
                <a:ext cx="667817" cy="667151"/>
                <a:chOff x="737169" y="2504633"/>
                <a:chExt cx="2043114" cy="2032534"/>
              </a:xfrm>
              <a:noFill/>
            </p:grpSpPr>
            <p:sp>
              <p:nvSpPr>
                <p:cNvPr id="18" name="Oval 3">
                  <a:extLst>
                    <a:ext uri="{FF2B5EF4-FFF2-40B4-BE49-F238E27FC236}">
                      <a16:creationId xmlns:a16="http://schemas.microsoft.com/office/drawing/2014/main" id="{93F5078A-16E7-4F67-892F-A5733A5B9708}"/>
                    </a:ext>
                  </a:extLst>
                </p:cNvPr>
                <p:cNvSpPr/>
                <p:nvPr/>
              </p:nvSpPr>
              <p:spPr>
                <a:xfrm>
                  <a:off x="737169" y="2504633"/>
                  <a:ext cx="2043114" cy="2032534"/>
                </a:xfrm>
                <a:prstGeom prst="ellipse">
                  <a:avLst/>
                </a:prstGeom>
                <a:grpFill/>
                <a:ln w="69850"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AB6280D5-5A26-4B8F-9644-A9D709DB90A5}"/>
                    </a:ext>
                  </a:extLst>
                </p:cNvPr>
                <p:cNvSpPr/>
                <p:nvPr/>
              </p:nvSpPr>
              <p:spPr>
                <a:xfrm>
                  <a:off x="738733" y="2506197"/>
                  <a:ext cx="2040979" cy="2030412"/>
                </a:xfrm>
                <a:prstGeom prst="arc">
                  <a:avLst>
                    <a:gd name="adj1" fmla="val 10766207"/>
                    <a:gd name="adj2" fmla="val 0"/>
                  </a:avLst>
                </a:prstGeom>
                <a:grpFill/>
                <a:ln w="69850" cap="rnd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</p:grp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B4F52104-2ED3-4D39-BAA4-C73F9F1CF708}"/>
                </a:ext>
              </a:extLst>
            </p:cNvPr>
            <p:cNvGrpSpPr/>
            <p:nvPr/>
          </p:nvGrpSpPr>
          <p:grpSpPr>
            <a:xfrm>
              <a:off x="9106000" y="4531958"/>
              <a:ext cx="523036" cy="522514"/>
              <a:chOff x="9105999" y="4059686"/>
              <a:chExt cx="667817" cy="667151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1D3FDB8-0B06-49E0-91CC-BA81D2C4D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85785">
                <a:off x="9183732" y="4132661"/>
                <a:ext cx="519021" cy="521203"/>
              </a:xfrm>
              <a:prstGeom prst="rect">
                <a:avLst/>
              </a:prstGeom>
            </p:spPr>
          </p:pic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E75B283A-9B1A-4B8D-B079-E0A3133EB29C}"/>
                  </a:ext>
                </a:extLst>
              </p:cNvPr>
              <p:cNvGrpSpPr/>
              <p:nvPr/>
            </p:nvGrpSpPr>
            <p:grpSpPr>
              <a:xfrm>
                <a:off x="9105999" y="4059686"/>
                <a:ext cx="667817" cy="667151"/>
                <a:chOff x="737169" y="2504633"/>
                <a:chExt cx="2043114" cy="2032534"/>
              </a:xfrm>
              <a:noFill/>
            </p:grpSpPr>
            <p:sp>
              <p:nvSpPr>
                <p:cNvPr id="21" name="Oval 3">
                  <a:extLst>
                    <a:ext uri="{FF2B5EF4-FFF2-40B4-BE49-F238E27FC236}">
                      <a16:creationId xmlns:a16="http://schemas.microsoft.com/office/drawing/2014/main" id="{C991E8C6-8969-429B-8F48-4414B8FAA933}"/>
                    </a:ext>
                  </a:extLst>
                </p:cNvPr>
                <p:cNvSpPr/>
                <p:nvPr/>
              </p:nvSpPr>
              <p:spPr>
                <a:xfrm>
                  <a:off x="737169" y="2504633"/>
                  <a:ext cx="2043114" cy="2032534"/>
                </a:xfrm>
                <a:prstGeom prst="ellipse">
                  <a:avLst/>
                </a:prstGeom>
                <a:grpFill/>
                <a:ln w="69850"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6C47703C-DDB8-4836-BEA7-F7E3BA95FC95}"/>
                    </a:ext>
                  </a:extLst>
                </p:cNvPr>
                <p:cNvSpPr/>
                <p:nvPr/>
              </p:nvSpPr>
              <p:spPr>
                <a:xfrm rot="10800000">
                  <a:off x="738734" y="2506196"/>
                  <a:ext cx="2040978" cy="2030412"/>
                </a:xfrm>
                <a:prstGeom prst="arc">
                  <a:avLst>
                    <a:gd name="adj1" fmla="val 10766207"/>
                    <a:gd name="adj2" fmla="val 0"/>
                  </a:avLst>
                </a:prstGeom>
                <a:grpFill/>
                <a:ln w="69850" cap="rnd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</p:grp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15AF372D-08B3-4696-931A-8D2F2E557506}"/>
                </a:ext>
              </a:extLst>
            </p:cNvPr>
            <p:cNvGrpSpPr/>
            <p:nvPr/>
          </p:nvGrpSpPr>
          <p:grpSpPr>
            <a:xfrm>
              <a:off x="9106000" y="2714306"/>
              <a:ext cx="523036" cy="522516"/>
              <a:chOff x="9105999" y="2402809"/>
              <a:chExt cx="667817" cy="667153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E287021D-C423-4628-B2A3-DF835BCD4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638" y="2540591"/>
                <a:ext cx="389948" cy="391588"/>
              </a:xfrm>
              <a:prstGeom prst="rect">
                <a:avLst/>
              </a:prstGeom>
            </p:spPr>
          </p:pic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23491B02-20E5-4610-98CC-BBAFC7097E45}"/>
                  </a:ext>
                </a:extLst>
              </p:cNvPr>
              <p:cNvGrpSpPr/>
              <p:nvPr/>
            </p:nvGrpSpPr>
            <p:grpSpPr>
              <a:xfrm rot="10800000">
                <a:off x="9105999" y="2402809"/>
                <a:ext cx="667817" cy="667153"/>
                <a:chOff x="737169" y="2504633"/>
                <a:chExt cx="2043114" cy="2032534"/>
              </a:xfrm>
              <a:noFill/>
            </p:grpSpPr>
            <p:sp>
              <p:nvSpPr>
                <p:cNvPr id="15" name="Oval 3">
                  <a:extLst>
                    <a:ext uri="{FF2B5EF4-FFF2-40B4-BE49-F238E27FC236}">
                      <a16:creationId xmlns:a16="http://schemas.microsoft.com/office/drawing/2014/main" id="{7D921303-F9D6-4467-8DD6-5679B632E65F}"/>
                    </a:ext>
                  </a:extLst>
                </p:cNvPr>
                <p:cNvSpPr/>
                <p:nvPr/>
              </p:nvSpPr>
              <p:spPr>
                <a:xfrm>
                  <a:off x="737169" y="2504633"/>
                  <a:ext cx="2043114" cy="2032534"/>
                </a:xfrm>
                <a:prstGeom prst="ellipse">
                  <a:avLst/>
                </a:prstGeom>
                <a:grpFill/>
                <a:ln w="69850"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EB8BECEB-9C4F-4A0E-94D8-DC1B819184F5}"/>
                    </a:ext>
                  </a:extLst>
                </p:cNvPr>
                <p:cNvSpPr/>
                <p:nvPr/>
              </p:nvSpPr>
              <p:spPr>
                <a:xfrm>
                  <a:off x="738733" y="2506197"/>
                  <a:ext cx="2040979" cy="2030412"/>
                </a:xfrm>
                <a:prstGeom prst="arc">
                  <a:avLst>
                    <a:gd name="adj1" fmla="val 10766207"/>
                    <a:gd name="adj2" fmla="val 0"/>
                  </a:avLst>
                </a:prstGeom>
                <a:grpFill/>
                <a:ln w="69850" cap="rnd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</p:grp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405C538-5C5F-48CA-9D10-669104E13CCD}"/>
                </a:ext>
              </a:extLst>
            </p:cNvPr>
            <p:cNvGrpSpPr/>
            <p:nvPr/>
          </p:nvGrpSpPr>
          <p:grpSpPr>
            <a:xfrm>
              <a:off x="9106000" y="3598096"/>
              <a:ext cx="523036" cy="522516"/>
              <a:chOff x="9105999" y="3236358"/>
              <a:chExt cx="667817" cy="667153"/>
            </a:xfrm>
          </p:grpSpPr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1787826C-C3EB-44AD-936E-1206F6FDB79C}"/>
                  </a:ext>
                </a:extLst>
              </p:cNvPr>
              <p:cNvGrpSpPr/>
              <p:nvPr/>
            </p:nvGrpSpPr>
            <p:grpSpPr>
              <a:xfrm rot="10800000">
                <a:off x="9105999" y="3236358"/>
                <a:ext cx="667817" cy="667153"/>
                <a:chOff x="737169" y="2504633"/>
                <a:chExt cx="2043114" cy="2032534"/>
              </a:xfrm>
              <a:noFill/>
            </p:grpSpPr>
            <p:sp>
              <p:nvSpPr>
                <p:cNvPr id="62" name="Oval 3">
                  <a:extLst>
                    <a:ext uri="{FF2B5EF4-FFF2-40B4-BE49-F238E27FC236}">
                      <a16:creationId xmlns:a16="http://schemas.microsoft.com/office/drawing/2014/main" id="{C9A4DDF6-502C-44AA-922D-9A3943520BED}"/>
                    </a:ext>
                  </a:extLst>
                </p:cNvPr>
                <p:cNvSpPr/>
                <p:nvPr/>
              </p:nvSpPr>
              <p:spPr>
                <a:xfrm>
                  <a:off x="737169" y="2504633"/>
                  <a:ext cx="2043114" cy="2032534"/>
                </a:xfrm>
                <a:prstGeom prst="ellipse">
                  <a:avLst/>
                </a:prstGeom>
                <a:grpFill/>
                <a:ln w="69850">
                  <a:solidFill>
                    <a:schemeClr val="bg1">
                      <a:lumMod val="50000"/>
                      <a:alpha val="3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1D663216-9015-4854-95C4-CC04C2F79E0A}"/>
                    </a:ext>
                  </a:extLst>
                </p:cNvPr>
                <p:cNvSpPr/>
                <p:nvPr/>
              </p:nvSpPr>
              <p:spPr>
                <a:xfrm rot="10800000">
                  <a:off x="738734" y="2506196"/>
                  <a:ext cx="2040978" cy="2030412"/>
                </a:xfrm>
                <a:prstGeom prst="arc">
                  <a:avLst>
                    <a:gd name="adj1" fmla="val 10766207"/>
                    <a:gd name="adj2" fmla="val 0"/>
                  </a:avLst>
                </a:prstGeom>
                <a:grpFill/>
                <a:ln w="69850" cap="rnd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+mj-lt"/>
                  </a:endParaRPr>
                </a:p>
              </p:txBody>
            </p:sp>
          </p:grpSp>
          <p:pic>
            <p:nvPicPr>
              <p:cNvPr id="64" name="Grafik 53">
                <a:extLst>
                  <a:ext uri="{FF2B5EF4-FFF2-40B4-BE49-F238E27FC236}">
                    <a16:creationId xmlns:a16="http://schemas.microsoft.com/office/drawing/2014/main" id="{F0560F5E-62BB-4EDC-BF53-E1703FEC5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2" b="20939"/>
              <a:stretch/>
            </p:blipFill>
            <p:spPr>
              <a:xfrm>
                <a:off x="9183207" y="3319826"/>
                <a:ext cx="529897" cy="4556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1" name="Titre 1">
            <a:extLst>
              <a:ext uri="{FF2B5EF4-FFF2-40B4-BE49-F238E27FC236}">
                <a16:creationId xmlns:a16="http://schemas.microsoft.com/office/drawing/2014/main" id="{352F15E0-8B18-4D97-BAC7-C7C329DE0B37}"/>
              </a:ext>
            </a:extLst>
          </p:cNvPr>
          <p:cNvSpPr txBox="1">
            <a:spLocks/>
          </p:cNvSpPr>
          <p:nvPr/>
        </p:nvSpPr>
        <p:spPr>
          <a:xfrm>
            <a:off x="504902" y="1394294"/>
            <a:ext cx="2310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i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2000" i="0" dirty="0">
                <a:solidFill>
                  <a:schemeClr val="accent2"/>
                </a:solidFill>
              </a:rPr>
              <a:t>Antigermix platform</a:t>
            </a:r>
            <a:endParaRPr lang="en-US" sz="20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5CC84-74CA-4D59-B999-8D409222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57" y="304800"/>
            <a:ext cx="9133886" cy="52251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USP </a:t>
            </a:r>
            <a:r>
              <a:rPr lang="fr-FR" dirty="0">
                <a:solidFill>
                  <a:schemeClr val="accent1"/>
                </a:solidFill>
              </a:rPr>
              <a:t>|</a:t>
            </a:r>
            <a:r>
              <a:rPr lang="fr-FR" dirty="0"/>
              <a:t> </a:t>
            </a:r>
            <a:r>
              <a:rPr lang="en-US" dirty="0"/>
              <a:t>Antigermix is faster &amp; more efficient than other solutions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122CA5-FB68-40E0-9087-06098004DC25}"/>
              </a:ext>
            </a:extLst>
          </p:cNvPr>
          <p:cNvSpPr txBox="1"/>
          <p:nvPr/>
        </p:nvSpPr>
        <p:spPr>
          <a:xfrm>
            <a:off x="469447" y="1063625"/>
            <a:ext cx="4425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Antigermix</a:t>
            </a:r>
            <a:r>
              <a:rPr lang="en-GB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is radically faster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than other HLD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1A3C398-683B-4F8D-89CC-63B2859CBB82}"/>
              </a:ext>
            </a:extLst>
          </p:cNvPr>
          <p:cNvSpPr txBox="1"/>
          <p:nvPr/>
        </p:nvSpPr>
        <p:spPr>
          <a:xfrm>
            <a:off x="5833610" y="2000250"/>
            <a:ext cx="1660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cap="al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ULTRA-FAST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6FF3340-E6B6-4672-9943-8C53AE82F7F9}"/>
              </a:ext>
            </a:extLst>
          </p:cNvPr>
          <p:cNvSpPr txBox="1"/>
          <p:nvPr/>
        </p:nvSpPr>
        <p:spPr>
          <a:xfrm>
            <a:off x="7883072" y="1908175"/>
            <a:ext cx="1660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cap="al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CLEAN UVC</a:t>
            </a:r>
            <a:br>
              <a:rPr lang="en-GB" sz="1200" cap="al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200" cap="al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PROCESS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E6C93B-F23F-496A-B2AC-7A61F7206CCB}"/>
              </a:ext>
            </a:extLst>
          </p:cNvPr>
          <p:cNvSpPr txBox="1"/>
          <p:nvPr/>
        </p:nvSpPr>
        <p:spPr>
          <a:xfrm>
            <a:off x="9913485" y="1908175"/>
            <a:ext cx="1660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cap="al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easy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cap="al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Compliance</a:t>
            </a:r>
          </a:p>
        </p:txBody>
      </p:sp>
      <p:sp>
        <p:nvSpPr>
          <p:cNvPr id="63495" name="ZoneTexte 71">
            <a:extLst>
              <a:ext uri="{FF2B5EF4-FFF2-40B4-BE49-F238E27FC236}">
                <a16:creationId xmlns:a16="http://schemas.microsoft.com/office/drawing/2014/main" id="{61DA9D73-DF7C-4B5B-8BEF-1117E030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247" y="3306762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000"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altLang="fr-FR" dirty="0"/>
              <a:t>Simple and 100% automated solution</a:t>
            </a:r>
          </a:p>
        </p:txBody>
      </p:sp>
      <p:sp>
        <p:nvSpPr>
          <p:cNvPr id="63496" name="ZoneTexte 74">
            <a:extLst>
              <a:ext uri="{FF2B5EF4-FFF2-40B4-BE49-F238E27FC236}">
                <a16:creationId xmlns:a16="http://schemas.microsoft.com/office/drawing/2014/main" id="{9C64BCB0-2BE7-431B-A494-8385B1D1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347" y="3305175"/>
            <a:ext cx="1852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pPr algn="ctr" eaLnBrk="1" hangingPunct="1"/>
            <a:r>
              <a:rPr lang="en-GB" altLang="fr-FR" sz="1000" dirty="0">
                <a:ea typeface="Lato" panose="020F0502020204030203" pitchFamily="34" charset="0"/>
                <a:cs typeface="Lato" panose="020F0502020204030203" pitchFamily="34" charset="0"/>
              </a:rPr>
              <a:t>Safe process for doctors and patients - no chemicals</a:t>
            </a:r>
          </a:p>
        </p:txBody>
      </p:sp>
      <p:sp>
        <p:nvSpPr>
          <p:cNvPr id="63497" name="ZoneTexte 75">
            <a:extLst>
              <a:ext uri="{FF2B5EF4-FFF2-40B4-BE49-F238E27FC236}">
                <a16:creationId xmlns:a16="http://schemas.microsoft.com/office/drawing/2014/main" id="{0B598505-2541-4F87-B9CE-CA7C1DA8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8547" y="3306762"/>
            <a:ext cx="185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1000"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altLang="fr-FR" dirty="0"/>
              <a:t>Seamless solution</a:t>
            </a:r>
          </a:p>
          <a:p>
            <a:r>
              <a:rPr lang="en-GB" altLang="fr-FR" dirty="0"/>
              <a:t>Full automated traceability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319B6C4-DF60-42E7-B472-88B4B3B73CB0}"/>
              </a:ext>
            </a:extLst>
          </p:cNvPr>
          <p:cNvSpPr txBox="1"/>
          <p:nvPr/>
        </p:nvSpPr>
        <p:spPr>
          <a:xfrm>
            <a:off x="5452988" y="1055687"/>
            <a:ext cx="6571492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r>
              <a:rPr lang="en-US" i="1" dirty="0" err="1"/>
              <a:t>Germitec</a:t>
            </a:r>
            <a:r>
              <a:rPr lang="en-US" dirty="0"/>
              <a:t> is the first player to offer user friendly and seamless to workflow disinfecting platform for ultrasound probes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544CE80-41AC-49B6-8478-BFF97F595A53}"/>
              </a:ext>
            </a:extLst>
          </p:cNvPr>
          <p:cNvSpPr txBox="1"/>
          <p:nvPr/>
        </p:nvSpPr>
        <p:spPr>
          <a:xfrm>
            <a:off x="5581197" y="3938587"/>
            <a:ext cx="6315075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r>
              <a:rPr lang="en-US" i="1" dirty="0"/>
              <a:t>Germitec</a:t>
            </a:r>
            <a:r>
              <a:rPr lang="en-US" dirty="0"/>
              <a:t> solves the economic equation for disinfection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4F9713D-4544-4D04-80D4-B551F8B8E77A}"/>
              </a:ext>
            </a:extLst>
          </p:cNvPr>
          <p:cNvSpPr txBox="1"/>
          <p:nvPr/>
        </p:nvSpPr>
        <p:spPr>
          <a:xfrm>
            <a:off x="603933" y="1928146"/>
            <a:ext cx="4427537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b="1" dirty="0" err="1">
                <a:latin typeface="+mn-lt"/>
              </a:rPr>
              <a:t>Antigermix</a:t>
            </a:r>
            <a:r>
              <a:rPr lang="en-GB" b="1" dirty="0">
                <a:latin typeface="+mn-lt"/>
              </a:rPr>
              <a:t> As1</a:t>
            </a:r>
            <a:r>
              <a:rPr lang="en-GB" dirty="0">
                <a:latin typeface="+mn-lt"/>
              </a:rPr>
              <a:t>: </a:t>
            </a:r>
            <a:r>
              <a:rPr lang="en-GB" cap="none" dirty="0">
                <a:latin typeface="+mn-lt"/>
              </a:rPr>
              <a:t>external, vaginal and rectal probe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C39ECDE-247D-4BD5-BA0F-D26DBF6A52BE}"/>
              </a:ext>
            </a:extLst>
          </p:cNvPr>
          <p:cNvSpPr txBox="1"/>
          <p:nvPr/>
        </p:nvSpPr>
        <p:spPr>
          <a:xfrm>
            <a:off x="335622" y="4449763"/>
            <a:ext cx="49396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Antigermix</a:t>
            </a:r>
            <a:r>
              <a:rPr lang="en-GB" sz="1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aE1</a:t>
            </a:r>
            <a:r>
              <a:rPr lang="en-GB" sz="1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transesophageal echocardiogram probe</a:t>
            </a:r>
            <a:endParaRPr lang="en-GB" sz="14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D3B69B0-9DC9-49A7-98EB-45238DED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99" y="2475636"/>
            <a:ext cx="1442967" cy="1387693"/>
          </a:xfrm>
          <a:prstGeom prst="ellipse">
            <a:avLst/>
          </a:prstGeom>
          <a:ln w="12700" cap="rnd">
            <a:solidFill>
              <a:srgbClr val="89CED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392AA5-8F45-4283-A2D0-45DDB5B39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57" y="4975225"/>
            <a:ext cx="1368307" cy="1320216"/>
          </a:xfrm>
          <a:prstGeom prst="ellipse">
            <a:avLst/>
          </a:prstGeom>
          <a:ln w="12700" cap="rnd">
            <a:solidFill>
              <a:srgbClr val="89CED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3508" name="Groupe 32">
            <a:extLst>
              <a:ext uri="{FF2B5EF4-FFF2-40B4-BE49-F238E27FC236}">
                <a16:creationId xmlns:a16="http://schemas.microsoft.com/office/drawing/2014/main" id="{E0913FC5-30B4-4BB6-86D6-0F83FC2DFEE2}"/>
              </a:ext>
            </a:extLst>
          </p:cNvPr>
          <p:cNvGrpSpPr>
            <a:grpSpLocks/>
          </p:cNvGrpSpPr>
          <p:nvPr/>
        </p:nvGrpSpPr>
        <p:grpSpPr bwMode="auto">
          <a:xfrm>
            <a:off x="10364335" y="2433637"/>
            <a:ext cx="709612" cy="706438"/>
            <a:chOff x="10298519" y="2351203"/>
            <a:chExt cx="709708" cy="706034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6C819BCB-FB7B-41B0-A7B0-7108FC08DF8B}"/>
                </a:ext>
              </a:extLst>
            </p:cNvPr>
            <p:cNvGrpSpPr/>
            <p:nvPr/>
          </p:nvGrpSpPr>
          <p:grpSpPr>
            <a:xfrm>
              <a:off x="10298519" y="2351203"/>
              <a:ext cx="709708" cy="706034"/>
              <a:chOff x="737169" y="2504633"/>
              <a:chExt cx="2043114" cy="2032534"/>
            </a:xfrm>
            <a:noFill/>
          </p:grpSpPr>
          <p:sp>
            <p:nvSpPr>
              <p:cNvPr id="60" name="Oval 3">
                <a:extLst>
                  <a:ext uri="{FF2B5EF4-FFF2-40B4-BE49-F238E27FC236}">
                    <a16:creationId xmlns:a16="http://schemas.microsoft.com/office/drawing/2014/main" id="{A4DDB41F-17DF-4C50-913B-F6FB5DE9CEF6}"/>
                  </a:ext>
                </a:extLst>
              </p:cNvPr>
              <p:cNvSpPr/>
              <p:nvPr/>
            </p:nvSpPr>
            <p:spPr>
              <a:xfrm>
                <a:off x="737169" y="2504633"/>
                <a:ext cx="2043114" cy="2032534"/>
              </a:xfrm>
              <a:prstGeom prst="ellipse">
                <a:avLst/>
              </a:prstGeom>
              <a:grpFill/>
              <a:ln w="69850">
                <a:solidFill>
                  <a:schemeClr val="bg1">
                    <a:lumMod val="50000"/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A885A9A6-25CB-4811-9381-257E458AF400}"/>
                  </a:ext>
                </a:extLst>
              </p:cNvPr>
              <p:cNvSpPr/>
              <p:nvPr/>
            </p:nvSpPr>
            <p:spPr>
              <a:xfrm>
                <a:off x="738733" y="2506197"/>
                <a:ext cx="2040979" cy="2030412"/>
              </a:xfrm>
              <a:prstGeom prst="arc">
                <a:avLst>
                  <a:gd name="adj1" fmla="val 10766207"/>
                  <a:gd name="adj2" fmla="val 0"/>
                </a:avLst>
              </a:prstGeom>
              <a:grpFill/>
              <a:ln w="698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latin typeface="+mj-lt"/>
                </a:endParaRPr>
              </a:p>
            </p:txBody>
          </p:sp>
        </p:grpSp>
        <p:pic>
          <p:nvPicPr>
            <p:cNvPr id="63540" name="Image 17">
              <a:extLst>
                <a:ext uri="{FF2B5EF4-FFF2-40B4-BE49-F238E27FC236}">
                  <a16:creationId xmlns:a16="http://schemas.microsoft.com/office/drawing/2014/main" id="{A4F02C16-468D-48E7-A6DD-18B0F62AF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2510" y="2484923"/>
              <a:ext cx="481727" cy="48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509" name="Groupe 37">
            <a:extLst>
              <a:ext uri="{FF2B5EF4-FFF2-40B4-BE49-F238E27FC236}">
                <a16:creationId xmlns:a16="http://schemas.microsoft.com/office/drawing/2014/main" id="{6F82BCE1-EB77-42DA-AD55-5AA281526796}"/>
              </a:ext>
            </a:extLst>
          </p:cNvPr>
          <p:cNvGrpSpPr>
            <a:grpSpLocks/>
          </p:cNvGrpSpPr>
          <p:nvPr/>
        </p:nvGrpSpPr>
        <p:grpSpPr bwMode="auto">
          <a:xfrm>
            <a:off x="6317797" y="2433637"/>
            <a:ext cx="709613" cy="706438"/>
            <a:chOff x="6251427" y="2351203"/>
            <a:chExt cx="709708" cy="706034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DA55AC69-5E69-4228-8EA7-0E706B47E8D7}"/>
                </a:ext>
              </a:extLst>
            </p:cNvPr>
            <p:cNvGrpSpPr/>
            <p:nvPr/>
          </p:nvGrpSpPr>
          <p:grpSpPr>
            <a:xfrm>
              <a:off x="6251427" y="2351203"/>
              <a:ext cx="709708" cy="706034"/>
              <a:chOff x="737169" y="2504633"/>
              <a:chExt cx="2043114" cy="2032534"/>
            </a:xfrm>
            <a:noFill/>
          </p:grpSpPr>
          <p:sp>
            <p:nvSpPr>
              <p:cNvPr id="54" name="Oval 3">
                <a:extLst>
                  <a:ext uri="{FF2B5EF4-FFF2-40B4-BE49-F238E27FC236}">
                    <a16:creationId xmlns:a16="http://schemas.microsoft.com/office/drawing/2014/main" id="{DF3A05E1-12C0-4E8E-A740-D4B9B4BAC69F}"/>
                  </a:ext>
                </a:extLst>
              </p:cNvPr>
              <p:cNvSpPr/>
              <p:nvPr/>
            </p:nvSpPr>
            <p:spPr>
              <a:xfrm>
                <a:off x="737169" y="2504633"/>
                <a:ext cx="2043114" cy="2032534"/>
              </a:xfrm>
              <a:prstGeom prst="ellipse">
                <a:avLst/>
              </a:prstGeom>
              <a:grpFill/>
              <a:ln w="69850">
                <a:solidFill>
                  <a:schemeClr val="bg1">
                    <a:lumMod val="50000"/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6068BF14-BFB6-47AD-A38D-E3D4E3E12721}"/>
                  </a:ext>
                </a:extLst>
              </p:cNvPr>
              <p:cNvSpPr/>
              <p:nvPr/>
            </p:nvSpPr>
            <p:spPr>
              <a:xfrm>
                <a:off x="738733" y="2506197"/>
                <a:ext cx="2040979" cy="2030412"/>
              </a:xfrm>
              <a:prstGeom prst="arc">
                <a:avLst>
                  <a:gd name="adj1" fmla="val 10766207"/>
                  <a:gd name="adj2" fmla="val 0"/>
                </a:avLst>
              </a:prstGeom>
              <a:grpFill/>
              <a:ln w="698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latin typeface="+mj-lt"/>
                </a:endParaRPr>
              </a:p>
            </p:txBody>
          </p:sp>
        </p:grpSp>
        <p:pic>
          <p:nvPicPr>
            <p:cNvPr id="63538" name="Image 21">
              <a:extLst>
                <a:ext uri="{FF2B5EF4-FFF2-40B4-BE49-F238E27FC236}">
                  <a16:creationId xmlns:a16="http://schemas.microsoft.com/office/drawing/2014/main" id="{F90CBDB7-5FA8-4EE3-9FAA-0ECE9BD82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587" y="2471984"/>
              <a:ext cx="475217" cy="47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510" name="Groupe 31">
            <a:extLst>
              <a:ext uri="{FF2B5EF4-FFF2-40B4-BE49-F238E27FC236}">
                <a16:creationId xmlns:a16="http://schemas.microsoft.com/office/drawing/2014/main" id="{4E7EB057-47B8-4324-BA6F-6932E4FDD19E}"/>
              </a:ext>
            </a:extLst>
          </p:cNvPr>
          <p:cNvGrpSpPr>
            <a:grpSpLocks/>
          </p:cNvGrpSpPr>
          <p:nvPr/>
        </p:nvGrpSpPr>
        <p:grpSpPr bwMode="auto">
          <a:xfrm>
            <a:off x="8340272" y="2433637"/>
            <a:ext cx="711200" cy="706438"/>
            <a:chOff x="8274973" y="2351203"/>
            <a:chExt cx="709708" cy="706034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06D374FF-7D62-4E56-A049-D2FCC166106E}"/>
                </a:ext>
              </a:extLst>
            </p:cNvPr>
            <p:cNvGrpSpPr/>
            <p:nvPr/>
          </p:nvGrpSpPr>
          <p:grpSpPr>
            <a:xfrm rot="10800000">
              <a:off x="8274973" y="2351203"/>
              <a:ext cx="709708" cy="706034"/>
              <a:chOff x="737169" y="2504633"/>
              <a:chExt cx="2043114" cy="2032534"/>
            </a:xfrm>
            <a:noFill/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BE045707-C3AD-4F6E-86B8-F8EBAEC458F8}"/>
                  </a:ext>
                </a:extLst>
              </p:cNvPr>
              <p:cNvSpPr/>
              <p:nvPr/>
            </p:nvSpPr>
            <p:spPr>
              <a:xfrm>
                <a:off x="737169" y="2504633"/>
                <a:ext cx="2043114" cy="2032534"/>
              </a:xfrm>
              <a:prstGeom prst="ellipse">
                <a:avLst/>
              </a:prstGeom>
              <a:grpFill/>
              <a:ln w="69850">
                <a:solidFill>
                  <a:schemeClr val="bg1">
                    <a:lumMod val="50000"/>
                    <a:alpha val="3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latin typeface="+mj-lt"/>
                </a:endParaRPr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417ECD71-C498-42F9-A0CD-DA42536FE82D}"/>
                  </a:ext>
                </a:extLst>
              </p:cNvPr>
              <p:cNvSpPr/>
              <p:nvPr/>
            </p:nvSpPr>
            <p:spPr>
              <a:xfrm>
                <a:off x="738733" y="2506197"/>
                <a:ext cx="2040979" cy="2030412"/>
              </a:xfrm>
              <a:prstGeom prst="arc">
                <a:avLst>
                  <a:gd name="adj1" fmla="val 10766207"/>
                  <a:gd name="adj2" fmla="val 0"/>
                </a:avLst>
              </a:prstGeom>
              <a:grpFill/>
              <a:ln w="698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latin typeface="+mj-lt"/>
                </a:endParaRPr>
              </a:p>
            </p:txBody>
          </p:sp>
        </p:grpSp>
        <p:pic>
          <p:nvPicPr>
            <p:cNvPr id="63536" name="Image 24">
              <a:extLst>
                <a:ext uri="{FF2B5EF4-FFF2-40B4-BE49-F238E27FC236}">
                  <a16:creationId xmlns:a16="http://schemas.microsoft.com/office/drawing/2014/main" id="{C1293D3E-579B-4CAC-84B5-5A8C6169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86" y="2439704"/>
              <a:ext cx="528682" cy="52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11" name="ZoneTexte 80">
            <a:extLst>
              <a:ext uri="{FF2B5EF4-FFF2-40B4-BE49-F238E27FC236}">
                <a16:creationId xmlns:a16="http://schemas.microsoft.com/office/drawing/2014/main" id="{257DAC24-AD68-47E0-AA74-BBAB43F7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47" y="2327649"/>
            <a:ext cx="2774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pPr eaLnBrk="1" hangingPunct="1"/>
            <a:r>
              <a:rPr lang="en-US" altLang="fr-FR" sz="1400" b="1" dirty="0">
                <a:solidFill>
                  <a:srgbClr val="075E72"/>
                </a:solidFill>
              </a:rPr>
              <a:t>Full disinfection 10 - 20x faster than other HLD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7807954-7EAA-4531-9449-5790BFADE79A}"/>
              </a:ext>
            </a:extLst>
          </p:cNvPr>
          <p:cNvGrpSpPr/>
          <p:nvPr/>
        </p:nvGrpSpPr>
        <p:grpSpPr>
          <a:xfrm>
            <a:off x="9515464" y="4864529"/>
            <a:ext cx="2168709" cy="1072495"/>
            <a:chOff x="9428376" y="4552950"/>
            <a:chExt cx="2168709" cy="107249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EDA5BA3-3B4C-4909-B2E9-58DC917BF8CF}"/>
                </a:ext>
              </a:extLst>
            </p:cNvPr>
            <p:cNvSpPr/>
            <p:nvPr/>
          </p:nvSpPr>
          <p:spPr>
            <a:xfrm>
              <a:off x="9428376" y="5102225"/>
              <a:ext cx="2168709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D65B5B"/>
                </a:buClr>
                <a:defRPr/>
              </a:pPr>
              <a:r>
                <a:rPr lang="en-GB" sz="1400" dirty="0">
                  <a:solidFill>
                    <a:srgbClr val="075E72"/>
                  </a:solidFill>
                  <a:latin typeface="+mj-lt"/>
                </a:rPr>
                <a:t>3x increase in life expectancy of probes</a:t>
              </a:r>
              <a:endParaRPr lang="en-GB" sz="2400" dirty="0">
                <a:solidFill>
                  <a:srgbClr val="075E72"/>
                </a:solidFill>
                <a:latin typeface="+mj-lt"/>
              </a:endParaRPr>
            </a:p>
          </p:txBody>
        </p:sp>
        <p:pic>
          <p:nvPicPr>
            <p:cNvPr id="63516" name="Image 28">
              <a:extLst>
                <a:ext uri="{FF2B5EF4-FFF2-40B4-BE49-F238E27FC236}">
                  <a16:creationId xmlns:a16="http://schemas.microsoft.com/office/drawing/2014/main" id="{A0997C92-7EE6-48B3-A547-F174DAD07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2699" y="4552950"/>
              <a:ext cx="47307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FC6A73A-2E22-464E-AAD4-CB8F40E60E00}"/>
              </a:ext>
            </a:extLst>
          </p:cNvPr>
          <p:cNvGrpSpPr/>
          <p:nvPr/>
        </p:nvGrpSpPr>
        <p:grpSpPr>
          <a:xfrm>
            <a:off x="5683253" y="4861354"/>
            <a:ext cx="2181829" cy="1078845"/>
            <a:chOff x="5683253" y="4546600"/>
            <a:chExt cx="2181829" cy="10788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369C16-BC5B-4B7E-BB16-21A2DAA32192}"/>
                </a:ext>
              </a:extLst>
            </p:cNvPr>
            <p:cNvSpPr/>
            <p:nvPr/>
          </p:nvSpPr>
          <p:spPr>
            <a:xfrm>
              <a:off x="5683253" y="5102225"/>
              <a:ext cx="2181829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D65B5B"/>
                </a:buClr>
              </a:pPr>
              <a:r>
                <a:rPr lang="en-GB" sz="1400" dirty="0">
                  <a:solidFill>
                    <a:srgbClr val="075E72"/>
                  </a:solidFill>
                  <a:latin typeface="+mj-lt"/>
                </a:rPr>
                <a:t>5x increase in the number of examinations</a:t>
              </a:r>
            </a:p>
          </p:txBody>
        </p:sp>
        <p:pic>
          <p:nvPicPr>
            <p:cNvPr id="63517" name="Image 30">
              <a:extLst>
                <a:ext uri="{FF2B5EF4-FFF2-40B4-BE49-F238E27FC236}">
                  <a16:creationId xmlns:a16="http://schemas.microsoft.com/office/drawing/2014/main" id="{80AEB891-58CC-49F2-A61D-D2563CC2A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736" y="4546600"/>
              <a:ext cx="5207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518" name="Picture 2" descr="Logo Germitec">
            <a:extLst>
              <a:ext uri="{FF2B5EF4-FFF2-40B4-BE49-F238E27FC236}">
                <a16:creationId xmlns:a16="http://schemas.microsoft.com/office/drawing/2014/main" id="{F19BD931-6457-4A90-B64D-9333FA7F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78" y="5016760"/>
            <a:ext cx="714566" cy="7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AE86C54-A61A-4F83-B41D-FDC4F0309587}"/>
              </a:ext>
            </a:extLst>
          </p:cNvPr>
          <p:cNvGrpSpPr/>
          <p:nvPr/>
        </p:nvGrpSpPr>
        <p:grpSpPr>
          <a:xfrm>
            <a:off x="2129663" y="2998245"/>
            <a:ext cx="3366470" cy="912600"/>
            <a:chOff x="2186470" y="3267456"/>
            <a:chExt cx="3366470" cy="9126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31204E-9AB9-4C2D-BEFF-B1E28C4B24FF}"/>
                </a:ext>
              </a:extLst>
            </p:cNvPr>
            <p:cNvSpPr/>
            <p:nvPr/>
          </p:nvSpPr>
          <p:spPr>
            <a:xfrm>
              <a:off x="2240789" y="3960880"/>
              <a:ext cx="2546083" cy="194218"/>
            </a:xfrm>
            <a:prstGeom prst="rect">
              <a:avLst/>
            </a:prstGeom>
            <a:solidFill>
              <a:srgbClr val="075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96EB94-A85B-4570-BDD6-85B9E020AF8A}"/>
                </a:ext>
              </a:extLst>
            </p:cNvPr>
            <p:cNvSpPr/>
            <p:nvPr/>
          </p:nvSpPr>
          <p:spPr>
            <a:xfrm>
              <a:off x="2231112" y="3293122"/>
              <a:ext cx="486025" cy="203200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dirty="0"/>
            </a:p>
          </p:txBody>
        </p:sp>
        <p:sp>
          <p:nvSpPr>
            <p:cNvPr id="63527" name="ZoneTexte 92">
              <a:extLst>
                <a:ext uri="{FF2B5EF4-FFF2-40B4-BE49-F238E27FC236}">
                  <a16:creationId xmlns:a16="http://schemas.microsoft.com/office/drawing/2014/main" id="{5B89F3AE-3918-4AF5-B120-9E2B3857F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470" y="3267456"/>
              <a:ext cx="1150508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9pPr>
            </a:lstStyle>
            <a:p>
              <a:pPr eaLnBrk="1" hangingPunct="1"/>
              <a:r>
                <a:rPr lang="en-US" altLang="fr-FR" sz="1000" b="1" dirty="0">
                  <a:solidFill>
                    <a:schemeClr val="bg1"/>
                  </a:solidFill>
                </a:rPr>
                <a:t>90 sec</a:t>
              </a:r>
            </a:p>
          </p:txBody>
        </p:sp>
        <p:sp>
          <p:nvSpPr>
            <p:cNvPr id="63528" name="ZoneTexte 93">
              <a:extLst>
                <a:ext uri="{FF2B5EF4-FFF2-40B4-BE49-F238E27FC236}">
                  <a16:creationId xmlns:a16="http://schemas.microsoft.com/office/drawing/2014/main" id="{08BC015F-1AB3-4CFE-AEB3-203FC6C19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435" y="3959730"/>
              <a:ext cx="92273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eaLnBrk="1" hangingPunct="1">
                <a:defRPr sz="1000" b="1">
                  <a:solidFill>
                    <a:srgbClr val="075E72"/>
                  </a:solidFill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fr-FR" dirty="0">
                  <a:solidFill>
                    <a:schemeClr val="bg1"/>
                  </a:solidFill>
                </a:rPr>
                <a:t>30 minutes</a:t>
              </a:r>
            </a:p>
          </p:txBody>
        </p:sp>
        <p:sp>
          <p:nvSpPr>
            <p:cNvPr id="63529" name="ZoneTexte 94">
              <a:extLst>
                <a:ext uri="{FF2B5EF4-FFF2-40B4-BE49-F238E27FC236}">
                  <a16:creationId xmlns:a16="http://schemas.microsoft.com/office/drawing/2014/main" id="{0E528F8A-EF81-4F61-B3AC-CC61646EC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872" y="3927644"/>
              <a:ext cx="766068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9pPr>
            </a:lstStyle>
            <a:p>
              <a:pPr eaLnBrk="1" hangingPunct="1"/>
              <a:r>
                <a:rPr lang="en-US" altLang="fr-FR" sz="1000" b="1" dirty="0">
                  <a:solidFill>
                    <a:srgbClr val="075E72"/>
                  </a:solidFill>
                </a:rPr>
                <a:t>Other HLD</a:t>
              </a:r>
            </a:p>
          </p:txBody>
        </p:sp>
        <p:pic>
          <p:nvPicPr>
            <p:cNvPr id="58" name="Picture 2" descr="GERMITEC">
              <a:extLst>
                <a:ext uri="{FF2B5EF4-FFF2-40B4-BE49-F238E27FC236}">
                  <a16:creationId xmlns:a16="http://schemas.microsoft.com/office/drawing/2014/main" id="{10CA5D2A-9A2C-4216-82C1-2EA06AB2B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820" y="3276083"/>
              <a:ext cx="743144" cy="2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31B474-E093-4F4B-BAD7-8FFD09089B15}"/>
              </a:ext>
            </a:extLst>
          </p:cNvPr>
          <p:cNvGrpSpPr/>
          <p:nvPr/>
        </p:nvGrpSpPr>
        <p:grpSpPr>
          <a:xfrm>
            <a:off x="2185968" y="5517738"/>
            <a:ext cx="1833096" cy="252412"/>
            <a:chOff x="2185968" y="5548495"/>
            <a:chExt cx="1833096" cy="25241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950ECEC-464A-4A12-A194-A28B822B32ED}"/>
                </a:ext>
              </a:extLst>
            </p:cNvPr>
            <p:cNvSpPr/>
            <p:nvPr/>
          </p:nvSpPr>
          <p:spPr>
            <a:xfrm>
              <a:off x="2231112" y="5585310"/>
              <a:ext cx="866907" cy="195263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/>
            </a:p>
          </p:txBody>
        </p:sp>
        <p:sp>
          <p:nvSpPr>
            <p:cNvPr id="63530" name="ZoneTexte 95">
              <a:extLst>
                <a:ext uri="{FF2B5EF4-FFF2-40B4-BE49-F238E27FC236}">
                  <a16:creationId xmlns:a16="http://schemas.microsoft.com/office/drawing/2014/main" id="{9490B194-8810-4B3F-BDDD-6E101BC74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968" y="5548495"/>
              <a:ext cx="948720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eaLnBrk="1" hangingPunct="1">
                <a:defRPr sz="1000" b="1">
                  <a:solidFill>
                    <a:srgbClr val="075E72"/>
                  </a:solidFill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fr-FR" dirty="0">
                  <a:solidFill>
                    <a:schemeClr val="bg1"/>
                  </a:solidFill>
                </a:rPr>
                <a:t>3 minutes</a:t>
              </a:r>
            </a:p>
          </p:txBody>
        </p:sp>
        <p:pic>
          <p:nvPicPr>
            <p:cNvPr id="68" name="Picture 2" descr="GERMITEC">
              <a:extLst>
                <a:ext uri="{FF2B5EF4-FFF2-40B4-BE49-F238E27FC236}">
                  <a16:creationId xmlns:a16="http://schemas.microsoft.com/office/drawing/2014/main" id="{C413BA92-7A7B-412D-AA4C-33B8EF158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920" y="5567874"/>
              <a:ext cx="743144" cy="2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F8D9E6E-1F57-4317-88D8-0848EEF5AFA6}"/>
              </a:ext>
            </a:extLst>
          </p:cNvPr>
          <p:cNvCxnSpPr/>
          <p:nvPr/>
        </p:nvCxnSpPr>
        <p:spPr>
          <a:xfrm>
            <a:off x="469447" y="4252912"/>
            <a:ext cx="4645478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80">
            <a:extLst>
              <a:ext uri="{FF2B5EF4-FFF2-40B4-BE49-F238E27FC236}">
                <a16:creationId xmlns:a16="http://schemas.microsoft.com/office/drawing/2014/main" id="{FF207B6B-CF2F-466F-A8D2-58C9D491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663" y="4753036"/>
            <a:ext cx="2774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Rounded 300" panose="02000000000000000000" pitchFamily="50" charset="0"/>
              </a:defRPr>
            </a:lvl9pPr>
          </a:lstStyle>
          <a:p>
            <a:pPr eaLnBrk="1" hangingPunct="1"/>
            <a:r>
              <a:rPr lang="en-US" altLang="fr-FR" sz="1400" b="1" dirty="0">
                <a:solidFill>
                  <a:srgbClr val="075E72"/>
                </a:solidFill>
              </a:rPr>
              <a:t>Full disinfection 10x faster than other HLD</a:t>
            </a:r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A9D46461-4990-4D2E-982F-296E11A0337B}"/>
              </a:ext>
            </a:extLst>
          </p:cNvPr>
          <p:cNvSpPr/>
          <p:nvPr/>
        </p:nvSpPr>
        <p:spPr>
          <a:xfrm rot="18968423">
            <a:off x="7985881" y="4749386"/>
            <a:ext cx="1447687" cy="1447687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Bogen 69">
            <a:extLst>
              <a:ext uri="{FF2B5EF4-FFF2-40B4-BE49-F238E27FC236}">
                <a16:creationId xmlns:a16="http://schemas.microsoft.com/office/drawing/2014/main" id="{86133457-E93C-4C41-B805-C71BFA5B7AA2}"/>
              </a:ext>
            </a:extLst>
          </p:cNvPr>
          <p:cNvSpPr/>
          <p:nvPr/>
        </p:nvSpPr>
        <p:spPr>
          <a:xfrm rot="7775302">
            <a:off x="7978835" y="4602218"/>
            <a:ext cx="1447687" cy="1447687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ußzeilenplatzhalter 1">
            <a:extLst>
              <a:ext uri="{FF2B5EF4-FFF2-40B4-BE49-F238E27FC236}">
                <a16:creationId xmlns:a16="http://schemas.microsoft.com/office/drawing/2014/main" id="{AADF559D-A5D1-44B2-88A7-CD37DF5D4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77000"/>
            <a:ext cx="4114800" cy="263525"/>
          </a:xfrm>
        </p:spPr>
        <p:txBody>
          <a:bodyPr/>
          <a:lstStyle/>
          <a:p>
            <a:pPr>
              <a:defRPr/>
            </a:pPr>
            <a:fld id="{3B66E3E9-5B27-4136-9C7B-33C23C4DEE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20B6572-80BE-4134-BD94-674B5FF89C19}"/>
              </a:ext>
            </a:extLst>
          </p:cNvPr>
          <p:cNvSpPr/>
          <p:nvPr/>
        </p:nvSpPr>
        <p:spPr>
          <a:xfrm>
            <a:off x="2183982" y="3335209"/>
            <a:ext cx="1536042" cy="2263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2" name="ZoneTexte 93">
            <a:extLst>
              <a:ext uri="{FF2B5EF4-FFF2-40B4-BE49-F238E27FC236}">
                <a16:creationId xmlns:a16="http://schemas.microsoft.com/office/drawing/2014/main" id="{87F549A4-E5B9-4D18-8758-7EB7395C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567" y="3359294"/>
            <a:ext cx="135097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eaLnBrk="1" hangingPunct="1">
              <a:defRPr sz="1000" b="1">
                <a:solidFill>
                  <a:srgbClr val="075E72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fr-FR" dirty="0">
                <a:solidFill>
                  <a:schemeClr val="bg1"/>
                </a:solidFill>
              </a:rPr>
              <a:t>14 minutes</a:t>
            </a:r>
          </a:p>
        </p:txBody>
      </p:sp>
      <p:pic>
        <p:nvPicPr>
          <p:cNvPr id="2050" name="Picture 2" descr="Bildergebnis fÃ¼r nanosonics png">
            <a:extLst>
              <a:ext uri="{FF2B5EF4-FFF2-40B4-BE49-F238E27FC236}">
                <a16:creationId xmlns:a16="http://schemas.microsoft.com/office/drawing/2014/main" id="{D651CD63-0689-4E88-8B63-A8F74248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09" y="3324470"/>
            <a:ext cx="801340" cy="2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5BC9DCED-80D7-4C20-B3CF-F7EE24FBD573}"/>
              </a:ext>
            </a:extLst>
          </p:cNvPr>
          <p:cNvGrpSpPr/>
          <p:nvPr/>
        </p:nvGrpSpPr>
        <p:grpSpPr>
          <a:xfrm>
            <a:off x="2229778" y="5854364"/>
            <a:ext cx="3312151" cy="252412"/>
            <a:chOff x="2208006" y="5982806"/>
            <a:chExt cx="3312151" cy="25241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08D83B8-E27F-4DEB-9D6F-EBA519727892}"/>
                </a:ext>
              </a:extLst>
            </p:cNvPr>
            <p:cNvSpPr/>
            <p:nvPr/>
          </p:nvSpPr>
          <p:spPr>
            <a:xfrm>
              <a:off x="2208006" y="6016042"/>
              <a:ext cx="2546083" cy="194218"/>
            </a:xfrm>
            <a:prstGeom prst="rect">
              <a:avLst/>
            </a:prstGeom>
            <a:solidFill>
              <a:srgbClr val="075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4" name="ZoneTexte 93">
              <a:extLst>
                <a:ext uri="{FF2B5EF4-FFF2-40B4-BE49-F238E27FC236}">
                  <a16:creationId xmlns:a16="http://schemas.microsoft.com/office/drawing/2014/main" id="{0C64B6D4-2A2D-458D-92A3-096E6965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198" y="6024244"/>
              <a:ext cx="92273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eaLnBrk="1" hangingPunct="1">
                <a:defRPr sz="1000" b="1">
                  <a:solidFill>
                    <a:srgbClr val="075E72"/>
                  </a:solidFill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fr-FR" dirty="0">
                  <a:solidFill>
                    <a:schemeClr val="bg1"/>
                  </a:solidFill>
                </a:rPr>
                <a:t>30 minutes</a:t>
              </a:r>
            </a:p>
          </p:txBody>
        </p:sp>
        <p:sp>
          <p:nvSpPr>
            <p:cNvPr id="75" name="ZoneTexte 94">
              <a:extLst>
                <a:ext uri="{FF2B5EF4-FFF2-40B4-BE49-F238E27FC236}">
                  <a16:creationId xmlns:a16="http://schemas.microsoft.com/office/drawing/2014/main" id="{64EC2AD9-03F0-45E9-98AA-61712C6FA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089" y="5982806"/>
              <a:ext cx="766068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useo Sans Rounded 300" panose="02000000000000000000" pitchFamily="50" charset="0"/>
                </a:defRPr>
              </a:lvl9pPr>
            </a:lstStyle>
            <a:p>
              <a:pPr eaLnBrk="1" hangingPunct="1"/>
              <a:r>
                <a:rPr lang="en-US" altLang="fr-FR" sz="1000" b="1" dirty="0">
                  <a:solidFill>
                    <a:srgbClr val="075E72"/>
                  </a:solidFill>
                </a:rPr>
                <a:t>Other HLD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D1FB2-6753-4731-AB9C-690AC20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Latest </a:t>
            </a:r>
            <a:r>
              <a:rPr lang="en-US" dirty="0" err="1"/>
              <a:t>developpement</a:t>
            </a:r>
            <a:endParaRPr lang="en-US" dirty="0"/>
          </a:p>
        </p:txBody>
      </p:sp>
      <p:pic>
        <p:nvPicPr>
          <p:cNvPr id="8" name="Espace réservé du contenu 7" descr="Une image contenant réfrigérateur, intérieur, mur, assis&#10;&#10;Description générée avec un niveau de confiance très élevé">
            <a:extLst>
              <a:ext uri="{FF2B5EF4-FFF2-40B4-BE49-F238E27FC236}">
                <a16:creationId xmlns:a16="http://schemas.microsoft.com/office/drawing/2014/main" id="{ADAE3823-1C99-4CF6-A5E3-BCAD54C06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742" y="2081613"/>
            <a:ext cx="2769658" cy="4154487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241FE0-208C-41C0-90FB-2DEC5173B3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C60ADC-92B9-40A3-8546-19C985F2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809"/>
            <a:ext cx="2743200" cy="365125"/>
          </a:xfrm>
          <a:prstGeom prst="rect">
            <a:avLst/>
          </a:prstGeom>
        </p:spPr>
        <p:txBody>
          <a:bodyPr/>
          <a:lstStyle/>
          <a:p>
            <a:fld id="{D72B5D3B-B1F1-495E-9ED5-393206171C1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50E98B-6A71-4255-86D8-2FD3E6439A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33550"/>
            <a:ext cx="2914015" cy="365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6948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germitec">
      <a:dk1>
        <a:srgbClr val="13191E"/>
      </a:dk1>
      <a:lt1>
        <a:srgbClr val="FFFFFF"/>
      </a:lt1>
      <a:dk2>
        <a:srgbClr val="44546A"/>
      </a:dk2>
      <a:lt2>
        <a:srgbClr val="FFFEFE"/>
      </a:lt2>
      <a:accent1>
        <a:srgbClr val="00AFA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531</Words>
  <Application>Microsoft Office PowerPoint</Application>
  <PresentationFormat>Grand écran</PresentationFormat>
  <Paragraphs>126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Lucida Grande</vt:lpstr>
      <vt:lpstr>Montserrat Light (Body)</vt:lpstr>
      <vt:lpstr>Museo Sans Rounded 300</vt:lpstr>
      <vt:lpstr>Museo Sans Rounded 300 (Überschriften)</vt:lpstr>
      <vt:lpstr>Wingdings</vt:lpstr>
      <vt:lpstr>Conception personnalisée</vt:lpstr>
      <vt:lpstr>Présentation PowerPoint</vt:lpstr>
      <vt:lpstr>One concern : HAI via Ultrasound examination</vt:lpstr>
      <vt:lpstr>Endocavitary Ultrasound Probes have to be HLD</vt:lpstr>
      <vt:lpstr>Pressure towards HLD for Probes Worldwide</vt:lpstr>
      <vt:lpstr>In a nutshell | Disruptive High-Level Disinfection (HLD) technology </vt:lpstr>
      <vt:lpstr>Solution | Antigermix platform sets the next-gen HLD standards</vt:lpstr>
      <vt:lpstr>USP | Antigermix is faster &amp; more efficient than other solutions</vt:lpstr>
      <vt:lpstr>Latest developpement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Redoulès Pauline</dc:creator>
  <cp:lastModifiedBy>Christophe Hammer</cp:lastModifiedBy>
  <cp:revision>253</cp:revision>
  <dcterms:created xsi:type="dcterms:W3CDTF">2016-10-19T14:27:43Z</dcterms:created>
  <dcterms:modified xsi:type="dcterms:W3CDTF">2019-05-06T11:18:10Z</dcterms:modified>
</cp:coreProperties>
</file>