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1" r:id="rId2"/>
    <p:sldId id="274" r:id="rId3"/>
    <p:sldId id="275" r:id="rId4"/>
    <p:sldId id="257" r:id="rId5"/>
    <p:sldId id="267" r:id="rId6"/>
    <p:sldId id="260" r:id="rId7"/>
    <p:sldId id="263" r:id="rId8"/>
    <p:sldId id="266" r:id="rId9"/>
    <p:sldId id="264" r:id="rId10"/>
    <p:sldId id="265" r:id="rId11"/>
    <p:sldId id="259" r:id="rId12"/>
    <p:sldId id="258" r:id="rId13"/>
    <p:sldId id="270" r:id="rId14"/>
    <p:sldId id="268" r:id="rId15"/>
    <p:sldId id="272" r:id="rId16"/>
    <p:sldId id="269" r:id="rId17"/>
    <p:sldId id="273" r:id="rId1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9" autoAdjust="0"/>
  </p:normalViewPr>
  <p:slideViewPr>
    <p:cSldViewPr>
      <p:cViewPr>
        <p:scale>
          <a:sx n="60" d="100"/>
          <a:sy n="60" d="100"/>
        </p:scale>
        <p:origin x="-2448" y="-8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404A91-3120-4451-8D9A-073E35924F54}" type="datetimeFigureOut">
              <a:rPr lang="fr-FR" smtClean="0"/>
              <a:t>13/11/2019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7B1006B-08C8-4339-994F-C374511507BD}" type="slidenum">
              <a:rPr lang="fr-FR" smtClean="0"/>
              <a:t>‹N°›</a:t>
            </a:fld>
            <a:endParaRPr lang="fr-FR"/>
          </a:p>
        </p:txBody>
      </p:sp>
    </p:spTree>
    <p:extLst>
      <p:ext uri="{BB962C8B-B14F-4D97-AF65-F5344CB8AC3E}">
        <p14:creationId xmlns:p14="http://schemas.microsoft.com/office/powerpoint/2010/main" val="362317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2A25CF-376F-4713-9E01-5DA85A17E042}" type="datetimeFigureOut">
              <a:rPr lang="fr-FR" smtClean="0"/>
              <a:t>13/11/2019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1C9D85-508D-4D63-A1EB-F7D2BBF1BDEC}" type="slidenum">
              <a:rPr lang="fr-FR" smtClean="0"/>
              <a:t>‹N°›</a:t>
            </a:fld>
            <a:endParaRPr lang="fr-FR"/>
          </a:p>
        </p:txBody>
      </p:sp>
    </p:spTree>
    <p:extLst>
      <p:ext uri="{BB962C8B-B14F-4D97-AF65-F5344CB8AC3E}">
        <p14:creationId xmlns:p14="http://schemas.microsoft.com/office/powerpoint/2010/main" val="136987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3</a:t>
            </a:fld>
            <a:endParaRPr lang="fr-FR"/>
          </a:p>
        </p:txBody>
      </p:sp>
    </p:spTree>
    <p:extLst>
      <p:ext uri="{BB962C8B-B14F-4D97-AF65-F5344CB8AC3E}">
        <p14:creationId xmlns:p14="http://schemas.microsoft.com/office/powerpoint/2010/main" val="372358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Times New Roman" panose="02020603050405020304" pitchFamily="18" charset="0"/>
                <a:ea typeface="+mn-ea"/>
                <a:cs typeface="Times New Roman" panose="02020603050405020304" pitchFamily="18" charset="0"/>
              </a:rPr>
              <a:t>En 2016, l’industrie de la santé en Chine représentait environ 260 milliards de RMB (~34 milliards d’euros).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Times New Roman" panose="02020603050405020304" pitchFamily="18" charset="0"/>
                <a:ea typeface="+mn-ea"/>
                <a:cs typeface="Times New Roman" panose="02020603050405020304" pitchFamily="18" charset="0"/>
              </a:rPr>
              <a:t>Selon les experts, ce marché devrait atteindre 400 milliards de RMB (~52 milliards d’euros) d’ici 2021.</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fr-FR" sz="1400" kern="1200" dirty="0" smtClean="0">
                <a:solidFill>
                  <a:schemeClr val="tx1"/>
                </a:solidFill>
                <a:effectLst/>
                <a:latin typeface="+mn-lt"/>
                <a:ea typeface="+mn-ea"/>
                <a:cs typeface="+mn-cs"/>
              </a:rPr>
              <a:t>Au cours des 12 prochains mois, la Chine devrait connaître une croissance forte des ventes de produits pharmaceutiques. </a:t>
            </a:r>
          </a:p>
          <a:p>
            <a:r>
              <a:rPr lang="fr-FR" sz="1400" kern="1200" dirty="0" smtClean="0">
                <a:solidFill>
                  <a:schemeClr val="tx1"/>
                </a:solidFill>
                <a:effectLst/>
                <a:latin typeface="+mn-lt"/>
                <a:ea typeface="+mn-ea"/>
                <a:cs typeface="+mn-cs"/>
              </a:rPr>
              <a:t>Le deuxième marché mondial sera tiré par « un élargissement de sa couverture santé et une accélération de l'obtention des autorisations de mise sur le marché pour les médicaments innovants »</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Augmentation des exportations françaises de produits pharmaceutiques </a:t>
            </a:r>
            <a:r>
              <a:rPr lang="fr-FR"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(+4%), signe d’une demande chinoise toujours forte pour des biens de consommation de qualité. </a:t>
            </a:r>
            <a:endParaRPr lang="fr-FR" sz="14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fr-FR" dirty="0" smtClean="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5</a:t>
            </a:fld>
            <a:endParaRPr lang="fr-FR"/>
          </a:p>
        </p:txBody>
      </p:sp>
    </p:spTree>
    <p:extLst>
      <p:ext uri="{BB962C8B-B14F-4D97-AF65-F5344CB8AC3E}">
        <p14:creationId xmlns:p14="http://schemas.microsoft.com/office/powerpoint/2010/main" val="419842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Chine a mis en place de nombreuses barrières pour réduire l’accès des entreprises et produits étrangers à son marché intérieur, et en introduit régulièrement de nouvelles visant notamment à la protection de ses « champions nationaux », au développement d’une innovation indépendante « autochtone », au renforcement des contraintes de « sécurité ». </a:t>
            </a:r>
          </a:p>
          <a:p>
            <a:r>
              <a:rPr lang="fr-FR" sz="1200" kern="1200" dirty="0" smtClean="0">
                <a:solidFill>
                  <a:schemeClr val="tx1"/>
                </a:solidFill>
                <a:effectLst/>
                <a:latin typeface="+mn-lt"/>
                <a:ea typeface="+mn-ea"/>
                <a:cs typeface="+mn-cs"/>
              </a:rPr>
              <a:t>L’ouverture sectorielle de l’accès au marché chinois suit l’évolution des priorités industrielles du gouvernement chinois énoncées au sein du plan « Made in China 2025 », sans qu’un allègement des barrières ne soit constaté. Ce dernier fixe à hauteur de 70% la part de marché en Chine pour les technologies clés chinoises et envisage également des objectifs de part de marché mondial.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Ainsi, deux politiques sont conduites simultanément : </a:t>
            </a:r>
          </a:p>
          <a:p>
            <a:pPr lvl="0"/>
            <a:r>
              <a:rPr lang="fr-FR" sz="1200" kern="1200" dirty="0" smtClean="0">
                <a:solidFill>
                  <a:schemeClr val="tx1"/>
                </a:solidFill>
                <a:effectLst/>
                <a:latin typeface="+mn-lt"/>
                <a:ea typeface="+mn-ea"/>
                <a:cs typeface="+mn-cs"/>
              </a:rPr>
              <a:t> ouvertures « ordonnées » des secteurs dans lesquels la Chine marque un retard technologique </a:t>
            </a:r>
          </a:p>
          <a:p>
            <a:pPr lvl="0"/>
            <a:r>
              <a:rPr lang="fr-FR" sz="1200" kern="1200" dirty="0" smtClean="0">
                <a:solidFill>
                  <a:schemeClr val="tx1"/>
                </a:solidFill>
                <a:effectLst/>
                <a:latin typeface="+mn-lt"/>
                <a:ea typeface="+mn-ea"/>
                <a:cs typeface="+mn-cs"/>
              </a:rPr>
              <a:t> soutien massif aux « champions nationaux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outre, des pratiques protectionnistes subsistent dans de nombreux domaines. Elles visent en particulier les appels d’offres publics, l’accès aux financements R&amp;D et les subventions publiques.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Dans le secteur de la santé, la lenteur des procédures d’homologation (incluant notamment l’obligation de refaire localement des essais cliniques) retarde l’introduction de produits innovants étrangers, même si la Chine semble vouloir s’aligner sur les standards internationaux dans la certification des produits de santé.</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actions des entités agissant pour la Chine en France s’inscrivent dans la continuité du treizième plan quinquennal chinois, couvrant la période 2016-2020, lequel classe les biotechnologies parmi les industries stratégiques et les dix secteurs dans lesquels la Chine cherche à devenir autonome.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tout état de cause, la Chine semble disposer d’une connaissance fine des acteurs français du secteur des biotechnologies ainsi que des dispositifs de contrôle des investissements étrangers en vigueur en France.</a:t>
            </a:r>
          </a:p>
          <a:p>
            <a:endParaRPr lang="fr-FR" dirty="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7</a:t>
            </a:fld>
            <a:endParaRPr lang="fr-FR"/>
          </a:p>
        </p:txBody>
      </p:sp>
    </p:spTree>
    <p:extLst>
      <p:ext uri="{BB962C8B-B14F-4D97-AF65-F5344CB8AC3E}">
        <p14:creationId xmlns:p14="http://schemas.microsoft.com/office/powerpoint/2010/main" val="336405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9</a:t>
            </a:fld>
            <a:endParaRPr lang="fr-FR"/>
          </a:p>
        </p:txBody>
      </p:sp>
    </p:spTree>
    <p:extLst>
      <p:ext uri="{BB962C8B-B14F-4D97-AF65-F5344CB8AC3E}">
        <p14:creationId xmlns:p14="http://schemas.microsoft.com/office/powerpoint/2010/main" val="343834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11</a:t>
            </a:fld>
            <a:endParaRPr lang="fr-FR"/>
          </a:p>
        </p:txBody>
      </p:sp>
    </p:spTree>
    <p:extLst>
      <p:ext uri="{BB962C8B-B14F-4D97-AF65-F5344CB8AC3E}">
        <p14:creationId xmlns:p14="http://schemas.microsoft.com/office/powerpoint/2010/main" val="279966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sz="1200" kern="1200" dirty="0" smtClean="0">
                <a:solidFill>
                  <a:schemeClr val="tx1"/>
                </a:solidFill>
                <a:effectLst/>
                <a:latin typeface="+mn-lt"/>
                <a:ea typeface="+mn-ea"/>
                <a:cs typeface="+mn-cs"/>
              </a:rPr>
              <a:t>La </a:t>
            </a:r>
            <a:r>
              <a:rPr lang="fr-FR" sz="1200" b="1" kern="1200" dirty="0" smtClean="0">
                <a:solidFill>
                  <a:schemeClr val="tx1"/>
                </a:solidFill>
                <a:effectLst/>
                <a:latin typeface="+mn-lt"/>
                <a:ea typeface="+mn-ea"/>
                <a:cs typeface="+mn-cs"/>
              </a:rPr>
              <a:t>contrefaçon de médicaments</a:t>
            </a:r>
            <a:r>
              <a:rPr lang="fr-FR" sz="1200" kern="1200" dirty="0" smtClean="0">
                <a:solidFill>
                  <a:schemeClr val="tx1"/>
                </a:solidFill>
                <a:effectLst/>
                <a:latin typeface="+mn-lt"/>
                <a:ea typeface="+mn-ea"/>
                <a:cs typeface="+mn-cs"/>
              </a:rPr>
              <a:t> est un fléau sanitaire et économique à l’échelle mondiale qui ne cesse de se développer. </a:t>
            </a:r>
          </a:p>
          <a:p>
            <a:r>
              <a:rPr lang="fr-FR" sz="1200" kern="1200" dirty="0" smtClean="0">
                <a:solidFill>
                  <a:schemeClr val="tx1"/>
                </a:solidFill>
                <a:effectLst/>
                <a:latin typeface="+mn-lt"/>
                <a:ea typeface="+mn-ea"/>
                <a:cs typeface="+mn-cs"/>
              </a:rPr>
              <a:t>La Chine est considérée comme le premier producteur et exportateur mondial de médicaments contrefaits. </a:t>
            </a:r>
            <a:endParaRPr lang="fr-FR" dirty="0"/>
          </a:p>
        </p:txBody>
      </p:sp>
      <p:sp>
        <p:nvSpPr>
          <p:cNvPr id="4" name="Espace réservé du numéro de diapositive 3"/>
          <p:cNvSpPr>
            <a:spLocks noGrp="1"/>
          </p:cNvSpPr>
          <p:nvPr>
            <p:ph type="sldNum" sz="quarter" idx="10"/>
          </p:nvPr>
        </p:nvSpPr>
        <p:spPr/>
        <p:txBody>
          <a:bodyPr/>
          <a:lstStyle/>
          <a:p>
            <a:fld id="{931C9D85-508D-4D63-A1EB-F7D2BBF1BDEC}" type="slidenum">
              <a:rPr lang="fr-FR" smtClean="0"/>
              <a:t>12</a:t>
            </a:fld>
            <a:endParaRPr lang="fr-FR"/>
          </a:p>
        </p:txBody>
      </p:sp>
    </p:spTree>
    <p:extLst>
      <p:ext uri="{BB962C8B-B14F-4D97-AF65-F5344CB8AC3E}">
        <p14:creationId xmlns:p14="http://schemas.microsoft.com/office/powerpoint/2010/main" val="372216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977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05138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84601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383781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163276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944BA0-AF51-4971-BC62-74CD14755152}" type="datetimeFigureOut">
              <a:rPr lang="fr-FR" smtClean="0"/>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356553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0944BA0-AF51-4971-BC62-74CD14755152}" type="datetimeFigureOut">
              <a:rPr lang="fr-FR" smtClean="0"/>
              <a:t>13/11/2019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37906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0944BA0-AF51-4971-BC62-74CD14755152}" type="datetimeFigureOut">
              <a:rPr lang="fr-FR" smtClean="0"/>
              <a:t>13/11/2019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23766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44BA0-AF51-4971-BC62-74CD14755152}" type="datetimeFigureOut">
              <a:rPr lang="fr-FR" smtClean="0"/>
              <a:t>13/11/2019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202043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44BA0-AF51-4971-BC62-74CD14755152}" type="datetimeFigureOut">
              <a:rPr lang="fr-FR" smtClean="0"/>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171313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44BA0-AF51-4971-BC62-74CD14755152}" type="datetimeFigureOut">
              <a:rPr lang="fr-FR" smtClean="0"/>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F03156-0308-40E1-AECE-E6A3D9642018}" type="slidenum">
              <a:rPr lang="fr-FR" smtClean="0"/>
              <a:t>‹N°›</a:t>
            </a:fld>
            <a:endParaRPr lang="fr-FR"/>
          </a:p>
        </p:txBody>
      </p:sp>
    </p:spTree>
    <p:extLst>
      <p:ext uri="{BB962C8B-B14F-4D97-AF65-F5344CB8AC3E}">
        <p14:creationId xmlns:p14="http://schemas.microsoft.com/office/powerpoint/2010/main" val="329570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44BA0-AF51-4971-BC62-74CD14755152}" type="datetimeFigureOut">
              <a:rPr lang="fr-FR" smtClean="0"/>
              <a:t>13/11/2019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03156-0308-40E1-AECE-E6A3D9642018}" type="slidenum">
              <a:rPr lang="fr-FR" smtClean="0"/>
              <a:t>‹N°›</a:t>
            </a:fld>
            <a:endParaRPr lang="fr-FR"/>
          </a:p>
        </p:txBody>
      </p:sp>
    </p:spTree>
    <p:extLst>
      <p:ext uri="{BB962C8B-B14F-4D97-AF65-F5344CB8AC3E}">
        <p14:creationId xmlns:p14="http://schemas.microsoft.com/office/powerpoint/2010/main" val="34680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sisse.entreprises.gouv.fr/fr/outils/la-securite-economique-au-quotidien-26-fiches-thematique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ihedn.fr/form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extLst>
          </p:cNvPr>
          <p:cNvSpPr>
            <a:spLocks noChangeArrowheads="1"/>
          </p:cNvSpPr>
          <p:nvPr/>
        </p:nvSpPr>
        <p:spPr bwMode="auto">
          <a:xfrm>
            <a:off x="1" y="0"/>
            <a:ext cx="9205913" cy="6858000"/>
          </a:xfrm>
          <a:prstGeom prst="rect">
            <a:avLst/>
          </a:prstGeom>
          <a:solidFill>
            <a:srgbClr val="2EAED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fr-FR" altLang="fr-FR" sz="1800" dirty="0">
              <a:solidFill>
                <a:srgbClr val="FFFFFF"/>
              </a:solidFill>
            </a:endParaRPr>
          </a:p>
        </p:txBody>
      </p:sp>
      <p:pic>
        <p:nvPicPr>
          <p:cNvPr id="307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9" y="1504951"/>
            <a:ext cx="7439025" cy="45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36551"/>
            <a:ext cx="1219200" cy="150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989" y="5111751"/>
            <a:ext cx="663575" cy="11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2" descr="Mains00.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0800" y="2357967"/>
            <a:ext cx="1473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71600" y="2785957"/>
            <a:ext cx="6957721" cy="2783697"/>
          </a:xfrm>
          <a:extLst/>
        </p:spPr>
        <p:txBody>
          <a:bodyPr>
            <a:normAutofit/>
          </a:bodyPr>
          <a:lstStyle/>
          <a:p>
            <a:pPr>
              <a:defRPr/>
            </a:pP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 La sécurité économique, </a:t>
            </a: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un </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vecteur </a:t>
            </a: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d'anticipation </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des risques à l'export ? »</a:t>
            </a:r>
            <a:r>
              <a:rPr lang="it-IT" sz="2400" b="1" dirty="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a:ln>
                  <a:solidFill>
                    <a:srgbClr val="044869"/>
                  </a:solidFill>
                </a:ln>
                <a:solidFill>
                  <a:srgbClr val="044869"/>
                </a:solidFill>
                <a:latin typeface="Times New Roman" panose="02020603050405020304" pitchFamily="18" charset="0"/>
                <a:cs typeface="Times New Roman" panose="02020603050405020304" pitchFamily="18" charset="0"/>
              </a:rPr>
            </a:br>
            <a: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fr-FR" sz="2300" b="1" dirty="0" smtClean="0">
                <a:ln>
                  <a:solidFill>
                    <a:srgbClr val="044869"/>
                  </a:solidFill>
                </a:ln>
                <a:solidFill>
                  <a:srgbClr val="044869"/>
                </a:solidFill>
                <a:latin typeface="Times New Roman" panose="02020603050405020304" pitchFamily="18" charset="0"/>
                <a:cs typeface="Times New Roman" panose="02020603050405020304" pitchFamily="18" charset="0"/>
              </a:rPr>
              <a:t>French </a:t>
            </a:r>
            <a:r>
              <a:rPr lang="fr-FR" sz="2300" b="1" dirty="0">
                <a:ln>
                  <a:solidFill>
                    <a:srgbClr val="044869"/>
                  </a:solidFill>
                </a:ln>
                <a:solidFill>
                  <a:srgbClr val="044869"/>
                </a:solidFill>
                <a:latin typeface="Times New Roman" panose="02020603050405020304" pitchFamily="18" charset="0"/>
                <a:cs typeface="Times New Roman" panose="02020603050405020304" pitchFamily="18" charset="0"/>
              </a:rPr>
              <a:t>Healthcare </a:t>
            </a:r>
            <a:r>
              <a:rPr lang="it-IT" sz="2300" b="1" dirty="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300" b="1" dirty="0">
                <a:ln>
                  <a:solidFill>
                    <a:srgbClr val="044869"/>
                  </a:solidFill>
                </a:ln>
                <a:solidFill>
                  <a:srgbClr val="044869"/>
                </a:solidFill>
                <a:latin typeface="Times New Roman" panose="02020603050405020304" pitchFamily="18" charset="0"/>
                <a:cs typeface="Times New Roman" panose="02020603050405020304" pitchFamily="18" charset="0"/>
              </a:rPr>
            </a:br>
            <a: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it-IT" sz="1800" dirty="0" smtClean="0">
                <a:ln>
                  <a:solidFill>
                    <a:srgbClr val="044869"/>
                  </a:solidFill>
                </a:ln>
                <a:solidFill>
                  <a:srgbClr val="044869"/>
                </a:solidFill>
                <a:latin typeface="Times New Roman" panose="02020603050405020304" pitchFamily="18" charset="0"/>
                <a:cs typeface="Times New Roman" panose="02020603050405020304" pitchFamily="18" charset="0"/>
              </a:rPr>
              <a:t>Mercredi 13 novembre 2019</a:t>
            </a:r>
            <a:endParaRPr lang="fr-FR" sz="2400" dirty="0">
              <a:latin typeface="Helvetica" panose="020B0604020202020204" pitchFamily="34" charset="0"/>
              <a:cs typeface="Helvetica" panose="020B0604020202020204" pitchFamily="34" charset="0"/>
            </a:endParaRPr>
          </a:p>
        </p:txBody>
      </p:sp>
      <p:pic>
        <p:nvPicPr>
          <p:cNvPr id="3080" name="Image 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416985"/>
            <a:ext cx="909638" cy="12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63955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1563757"/>
            <a:ext cx="7776864" cy="3785652"/>
          </a:xfrm>
          <a:prstGeom prst="rect">
            <a:avLst/>
          </a:prstGeom>
        </p:spPr>
        <p:txBody>
          <a:bodyPr wrap="square">
            <a:spAutoFit/>
          </a:bodyPr>
          <a:lstStyle/>
          <a:p>
            <a:pPr algn="just"/>
            <a:r>
              <a:rPr lang="fr-FR" sz="2000" dirty="0" smtClean="0"/>
              <a:t>L’absence de transparence des autorités locales conduit le plus souvent les entreprises françaises à ne traiter qu’avec des </a:t>
            </a:r>
            <a:r>
              <a:rPr lang="fr-FR" sz="2000" b="1" dirty="0" smtClean="0"/>
              <a:t>acteurs de confiance</a:t>
            </a:r>
            <a:r>
              <a:rPr lang="fr-FR" sz="2000" dirty="0" smtClean="0"/>
              <a:t>. </a:t>
            </a:r>
          </a:p>
          <a:p>
            <a:pPr algn="just"/>
            <a:endParaRPr lang="fr-FR" sz="2000" dirty="0"/>
          </a:p>
          <a:p>
            <a:pPr algn="just"/>
            <a:r>
              <a:rPr lang="fr-FR" sz="2000" dirty="0" smtClean="0"/>
              <a:t>Cette précaution est d’autant plus justifiée dans le cadre d’appels d’offres publics où les risques de corruption, de malversations et de détournements de procédures sont élevés.</a:t>
            </a:r>
          </a:p>
          <a:p>
            <a:pPr algn="just"/>
            <a:endParaRPr lang="fr-FR" sz="2000" dirty="0"/>
          </a:p>
          <a:p>
            <a:pPr algn="just"/>
            <a:r>
              <a:rPr lang="fr-FR" sz="2000" dirty="0" smtClean="0"/>
              <a:t>Si les sociétés françaises concernées s’exposent à des difficultés juridiques et administratives avec les autorités locales, elles peuvent également être confrontées à d’éventuelles amendes et poursuites judiciaires initiées par les autorités d’un pays tiers, notamment par les Etats-Unis ou le Royaume-Uni. </a:t>
            </a:r>
            <a:endParaRPr lang="fr-FR" i="1" dirty="0"/>
          </a:p>
        </p:txBody>
      </p:sp>
      <p:sp>
        <p:nvSpPr>
          <p:cNvPr id="5" name="Titre 1"/>
          <p:cNvSpPr>
            <a:spLocks noGrp="1"/>
          </p:cNvSpPr>
          <p:nvPr>
            <p:ph type="title"/>
          </p:nvPr>
        </p:nvSpPr>
        <p:spPr>
          <a:xfrm>
            <a:off x="457200" y="188640"/>
            <a:ext cx="8229600" cy="706090"/>
          </a:xfrm>
          <a:solidFill>
            <a:schemeClr val="accent3">
              <a:lumMod val="20000"/>
              <a:lumOff val="80000"/>
            </a:schemeClr>
          </a:solidFill>
        </p:spPr>
        <p:txBody>
          <a:bodyPr>
            <a:normAutofit/>
          </a:bodyPr>
          <a:lstStyle/>
          <a:p>
            <a:r>
              <a:rPr lang="fr-FR" sz="3600" dirty="0" smtClean="0"/>
              <a:t>Risques de corruption</a:t>
            </a:r>
            <a:endParaRPr lang="fr-FR" sz="3600" dirty="0"/>
          </a:p>
        </p:txBody>
      </p:sp>
    </p:spTree>
    <p:extLst>
      <p:ext uri="{BB962C8B-B14F-4D97-AF65-F5344CB8AC3E}">
        <p14:creationId xmlns:p14="http://schemas.microsoft.com/office/powerpoint/2010/main" val="304993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20080"/>
          </a:xfrm>
          <a:solidFill>
            <a:schemeClr val="accent3">
              <a:lumMod val="20000"/>
              <a:lumOff val="80000"/>
            </a:schemeClr>
          </a:solidFill>
        </p:spPr>
        <p:txBody>
          <a:bodyPr>
            <a:normAutofit/>
          </a:bodyPr>
          <a:lstStyle/>
          <a:p>
            <a:r>
              <a:rPr lang="fr-FR" sz="3600" dirty="0" smtClean="0"/>
              <a:t>Risques « d’arnaque »</a:t>
            </a:r>
            <a:endParaRPr lang="fr-FR" sz="3600" dirty="0"/>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1850"/>
          <a:stretch/>
        </p:blipFill>
        <p:spPr bwMode="auto">
          <a:xfrm>
            <a:off x="323528" y="1052736"/>
            <a:ext cx="5849313" cy="553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283968" y="2924944"/>
            <a:ext cx="4392488" cy="1384995"/>
          </a:xfrm>
          <a:prstGeom prst="rect">
            <a:avLst/>
          </a:prstGeom>
          <a:noFill/>
        </p:spPr>
        <p:txBody>
          <a:bodyPr wrap="square" rtlCol="0">
            <a:spAutoFit/>
          </a:bodyPr>
          <a:lstStyle/>
          <a:p>
            <a:pPr marL="171450" indent="-171450">
              <a:buFont typeface="Wingdings" panose="05000000000000000000" pitchFamily="2" charset="2"/>
              <a:buChar char="§"/>
            </a:pPr>
            <a:r>
              <a:rPr lang="fr-FR" sz="1400" dirty="0" smtClean="0"/>
              <a:t>Le plus étonnant dans cette histoire : la débauche de moyens déployés par les arnaqueurs pour un faible gain, qui  dans l’histoire leur échappe même au final</a:t>
            </a:r>
          </a:p>
          <a:p>
            <a:pPr marL="171450" indent="-171450">
              <a:buFont typeface="Wingdings" panose="05000000000000000000" pitchFamily="2" charset="2"/>
              <a:buChar char="§"/>
            </a:pPr>
            <a:endParaRPr lang="fr-FR" sz="1400" dirty="0"/>
          </a:p>
          <a:p>
            <a:pPr marL="171450" indent="-171450">
              <a:buFont typeface="Wingdings" panose="05000000000000000000" pitchFamily="2" charset="2"/>
              <a:buChar char="§"/>
            </a:pPr>
            <a:r>
              <a:rPr lang="fr-FR" sz="1400" dirty="0" smtClean="0"/>
              <a:t>Les autorités suisses et chinoises semblent incapables de lutter contre ce type de tromperies. </a:t>
            </a:r>
            <a:endParaRPr lang="fr-FR" sz="1400" dirty="0"/>
          </a:p>
        </p:txBody>
      </p:sp>
    </p:spTree>
    <p:extLst>
      <p:ext uri="{BB962C8B-B14F-4D97-AF65-F5344CB8AC3E}">
        <p14:creationId xmlns:p14="http://schemas.microsoft.com/office/powerpoint/2010/main" val="416202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20000"/>
              <a:lumOff val="80000"/>
            </a:schemeClr>
          </a:solidFill>
        </p:spPr>
        <p:txBody>
          <a:bodyPr>
            <a:normAutofit/>
          </a:bodyPr>
          <a:lstStyle/>
          <a:p>
            <a:r>
              <a:rPr lang="fr-FR" sz="3600" dirty="0" smtClean="0"/>
              <a:t>Risques de  contrefaçon</a:t>
            </a:r>
            <a:endParaRPr lang="fr-FR" sz="3600" dirty="0"/>
          </a:p>
        </p:txBody>
      </p:sp>
      <p:sp>
        <p:nvSpPr>
          <p:cNvPr id="4" name="Rectangle 3"/>
          <p:cNvSpPr/>
          <p:nvPr/>
        </p:nvSpPr>
        <p:spPr>
          <a:xfrm>
            <a:off x="467544" y="1563756"/>
            <a:ext cx="8208912" cy="3724096"/>
          </a:xfrm>
          <a:prstGeom prst="rect">
            <a:avLst/>
          </a:prstGeom>
        </p:spPr>
        <p:txBody>
          <a:bodyPr wrap="square">
            <a:spAutoFit/>
          </a:bodyPr>
          <a:lstStyle/>
          <a:p>
            <a:r>
              <a:rPr lang="fr-FR" sz="2000" b="1" dirty="0" smtClean="0"/>
              <a:t>Parmi les modes opératoires de captation d’informations figurent :</a:t>
            </a:r>
          </a:p>
          <a:p>
            <a:endParaRPr lang="fr-FR" sz="2000" dirty="0" smtClean="0"/>
          </a:p>
          <a:p>
            <a:pPr marL="285750" indent="-285750">
              <a:buFont typeface="Arial" panose="020B0604020202020204" pitchFamily="34" charset="0"/>
              <a:buChar char="•"/>
            </a:pPr>
            <a:r>
              <a:rPr lang="fr-FR" sz="2000" dirty="0" smtClean="0"/>
              <a:t> la négociation pour l’envoi de plusieurs prototypes ou échantillons en Chine par des sociétés françaises, afin que leurs produits soient testés par les investisseurs potentiels, exposant les sociétés françaises à des vols de savoir-faire.</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dirty="0" smtClean="0"/>
              <a:t>Le second procédé de captation, plus classique, consiste en la contrefaçon de produits français soit par le distributeur local soit par une société étrangère concurrente.</a:t>
            </a:r>
          </a:p>
          <a:p>
            <a:endParaRPr lang="fr-FR" dirty="0"/>
          </a:p>
          <a:p>
            <a:r>
              <a:rPr lang="fr-FR" dirty="0" smtClean="0"/>
              <a:t> </a:t>
            </a:r>
            <a:endParaRPr lang="fr-FR" dirty="0"/>
          </a:p>
        </p:txBody>
      </p:sp>
    </p:spTree>
    <p:extLst>
      <p:ext uri="{BB962C8B-B14F-4D97-AF65-F5344CB8AC3E}">
        <p14:creationId xmlns:p14="http://schemas.microsoft.com/office/powerpoint/2010/main" val="4162023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9BA38CA6-DDAD-44B9-B3D4-8032A709F8E2}" type="slidenum">
              <a:rPr lang="fr-FR" altLang="fr-FR" sz="1200" smtClean="0">
                <a:solidFill>
                  <a:srgbClr val="898989"/>
                </a:solidFill>
              </a:rPr>
              <a:pPr>
                <a:spcBef>
                  <a:spcPct val="0"/>
                </a:spcBef>
                <a:buFontTx/>
                <a:buNone/>
              </a:pPr>
              <a:t>13</a:t>
            </a:fld>
            <a:endParaRPr lang="fr-FR" altLang="fr-FR" sz="1200" dirty="0" smtClean="0">
              <a:solidFill>
                <a:srgbClr val="898989"/>
              </a:solidFill>
            </a:endParaRPr>
          </a:p>
        </p:txBody>
      </p:sp>
      <p:sp>
        <p:nvSpPr>
          <p:cNvPr id="7" name="Titre 6"/>
          <p:cNvSpPr>
            <a:spLocks noGrp="1"/>
          </p:cNvSpPr>
          <p:nvPr>
            <p:ph type="title"/>
          </p:nvPr>
        </p:nvSpPr>
        <p:spPr>
          <a:xfrm>
            <a:off x="683567" y="188640"/>
            <a:ext cx="7920881" cy="646331"/>
          </a:xfrm>
          <a:solidFill>
            <a:schemeClr val="accent3">
              <a:lumMod val="20000"/>
              <a:lumOff val="80000"/>
            </a:schemeClr>
          </a:solidFill>
          <a:extLst/>
        </p:spPr>
        <p:txBody>
          <a:bodyPr wrap="square">
            <a:spAutoFit/>
          </a:bodyPr>
          <a:lstStyle/>
          <a:p>
            <a:pPr>
              <a:defRPr/>
            </a:pPr>
            <a:r>
              <a:rPr lang="fr-FR" sz="3600" dirty="0" smtClean="0"/>
              <a:t>La sensibilisation </a:t>
            </a:r>
            <a:r>
              <a:rPr lang="fr-FR" sz="3600" dirty="0"/>
              <a:t>des acteurs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91" y="1256896"/>
            <a:ext cx="3521865" cy="4980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040" y="2732645"/>
            <a:ext cx="2596456" cy="35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568" y="1583755"/>
            <a:ext cx="2637632" cy="4365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9"/>
          <p:cNvSpPr>
            <a:spLocks noChangeArrowheads="1"/>
          </p:cNvSpPr>
          <p:nvPr/>
        </p:nvSpPr>
        <p:spPr bwMode="auto">
          <a:xfrm>
            <a:off x="3734568" y="1124744"/>
            <a:ext cx="5013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800" b="1" dirty="0" smtClean="0"/>
              <a:t>Des guides conçus pour les acteurs économiques</a:t>
            </a:r>
            <a:endParaRPr lang="fr-FR" altLang="fr-FR" sz="1800" b="1" dirty="0"/>
          </a:p>
        </p:txBody>
      </p:sp>
      <p:sp>
        <p:nvSpPr>
          <p:cNvPr id="5" name="ZoneTexte 4"/>
          <p:cNvSpPr txBox="1"/>
          <p:nvPr/>
        </p:nvSpPr>
        <p:spPr>
          <a:xfrm>
            <a:off x="899592" y="6286353"/>
            <a:ext cx="432048" cy="369332"/>
          </a:xfrm>
          <a:prstGeom prst="rect">
            <a:avLst/>
          </a:prstGeom>
          <a:noFill/>
        </p:spPr>
        <p:txBody>
          <a:bodyPr wrap="square" rtlCol="0">
            <a:spAutoFit/>
          </a:bodyPr>
          <a:lstStyle/>
          <a:p>
            <a:endParaRPr lang="fr-FR" dirty="0"/>
          </a:p>
        </p:txBody>
      </p:sp>
      <p:sp>
        <p:nvSpPr>
          <p:cNvPr id="6" name="ZoneTexte 5"/>
          <p:cNvSpPr txBox="1"/>
          <p:nvPr/>
        </p:nvSpPr>
        <p:spPr>
          <a:xfrm>
            <a:off x="107504" y="6286353"/>
            <a:ext cx="5149167" cy="230832"/>
          </a:xfrm>
          <a:prstGeom prst="rect">
            <a:avLst/>
          </a:prstGeom>
          <a:noFill/>
        </p:spPr>
        <p:txBody>
          <a:bodyPr wrap="none" rtlCol="0">
            <a:spAutoFit/>
          </a:bodyPr>
          <a:lstStyle/>
          <a:p>
            <a:r>
              <a:rPr lang="fr-FR" sz="900" b="1" dirty="0">
                <a:hlinkClick r:id="rId6"/>
              </a:rPr>
              <a:t>https://</a:t>
            </a:r>
            <a:r>
              <a:rPr lang="fr-FR" sz="900" b="1" dirty="0" smtClean="0">
                <a:hlinkClick r:id="rId6"/>
              </a:rPr>
              <a:t>sisse.entreprises.gouv.fr/fr/outils/la-securite-economique-au-quotidien-26-fiches-thematiques</a:t>
            </a:r>
            <a:endParaRPr lang="fr-FR" sz="900" b="1" dirty="0"/>
          </a:p>
        </p:txBody>
      </p:sp>
    </p:spTree>
    <p:extLst>
      <p:ext uri="{BB962C8B-B14F-4D97-AF65-F5344CB8AC3E}">
        <p14:creationId xmlns:p14="http://schemas.microsoft.com/office/powerpoint/2010/main" val="358502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9BA38CA6-DDAD-44B9-B3D4-8032A709F8E2}" type="slidenum">
              <a:rPr lang="fr-FR" altLang="fr-FR" sz="1200" smtClean="0">
                <a:solidFill>
                  <a:srgbClr val="898989"/>
                </a:solidFill>
              </a:rPr>
              <a:pPr>
                <a:spcBef>
                  <a:spcPct val="0"/>
                </a:spcBef>
                <a:buFontTx/>
                <a:buNone/>
              </a:pPr>
              <a:t>14</a:t>
            </a:fld>
            <a:endParaRPr lang="fr-FR" altLang="fr-FR" sz="1200" smtClean="0">
              <a:solidFill>
                <a:srgbClr val="898989"/>
              </a:solidFill>
            </a:endParaRPr>
          </a:p>
        </p:txBody>
      </p:sp>
      <p:sp>
        <p:nvSpPr>
          <p:cNvPr id="7" name="Titre 6"/>
          <p:cNvSpPr>
            <a:spLocks noGrp="1"/>
          </p:cNvSpPr>
          <p:nvPr>
            <p:ph type="title"/>
          </p:nvPr>
        </p:nvSpPr>
        <p:spPr>
          <a:xfrm>
            <a:off x="323528" y="188640"/>
            <a:ext cx="8309198" cy="646331"/>
          </a:xfrm>
          <a:solidFill>
            <a:schemeClr val="accent3">
              <a:lumMod val="20000"/>
              <a:lumOff val="80000"/>
            </a:schemeClr>
          </a:solidFill>
          <a:extLst/>
        </p:spPr>
        <p:txBody>
          <a:bodyPr wrap="square">
            <a:spAutoFit/>
          </a:bodyPr>
          <a:lstStyle/>
          <a:p>
            <a:pPr>
              <a:defRPr/>
            </a:pPr>
            <a:r>
              <a:rPr lang="fr-FR" sz="3600" dirty="0" smtClean="0"/>
              <a:t>La sensibilisation </a:t>
            </a:r>
            <a:r>
              <a:rPr lang="fr-FR" sz="3600" dirty="0"/>
              <a:t>des acteurs</a:t>
            </a:r>
          </a:p>
        </p:txBody>
      </p:sp>
      <p:sp>
        <p:nvSpPr>
          <p:cNvPr id="14342" name="Rectangle 1"/>
          <p:cNvSpPr>
            <a:spLocks noChangeArrowheads="1"/>
          </p:cNvSpPr>
          <p:nvPr/>
        </p:nvSpPr>
        <p:spPr bwMode="auto">
          <a:xfrm>
            <a:off x="1001902" y="6114782"/>
            <a:ext cx="2417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600" b="1" dirty="0"/>
              <a:t>Flash ingérence de la DGSI</a:t>
            </a:r>
          </a:p>
        </p:txBody>
      </p:sp>
      <p:sp>
        <p:nvSpPr>
          <p:cNvPr id="14345" name="Rectangle 9"/>
          <p:cNvSpPr>
            <a:spLocks noChangeArrowheads="1"/>
          </p:cNvSpPr>
          <p:nvPr/>
        </p:nvSpPr>
        <p:spPr bwMode="auto">
          <a:xfrm>
            <a:off x="4888608" y="4997300"/>
            <a:ext cx="1407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600"/>
              <a:t>Visite d’entités</a:t>
            </a:r>
          </a:p>
        </p:txBody>
      </p:sp>
      <p:pic>
        <p:nvPicPr>
          <p:cNvPr id="14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08720"/>
            <a:ext cx="4276750" cy="207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7" name="Rectangle 9"/>
          <p:cNvSpPr>
            <a:spLocks noChangeArrowheads="1"/>
          </p:cNvSpPr>
          <p:nvPr/>
        </p:nvSpPr>
        <p:spPr bwMode="auto">
          <a:xfrm>
            <a:off x="4572000" y="2996952"/>
            <a:ext cx="3585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None/>
            </a:pPr>
            <a:r>
              <a:rPr lang="fr-FR" altLang="fr-FR" sz="1600" b="1" dirty="0" smtClean="0"/>
              <a:t>Conférences </a:t>
            </a:r>
            <a:r>
              <a:rPr lang="fr-FR" altLang="fr-FR" sz="1600" b="1" dirty="0"/>
              <a:t>de la </a:t>
            </a:r>
            <a:r>
              <a:rPr lang="fr-FR" altLang="fr-FR" sz="1600" b="1" dirty="0" smtClean="0"/>
              <a:t>DGSI / </a:t>
            </a:r>
            <a:r>
              <a:rPr lang="fr-FR" altLang="fr-FR" sz="1600" b="1" dirty="0"/>
              <a:t>Visite </a:t>
            </a:r>
            <a:r>
              <a:rPr lang="fr-FR" altLang="fr-FR" sz="1600" b="1" dirty="0" smtClean="0"/>
              <a:t>d’entités</a:t>
            </a:r>
            <a:endParaRPr lang="fr-FR" altLang="fr-FR" sz="16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08719"/>
            <a:ext cx="3864130" cy="51455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518" y="3501008"/>
            <a:ext cx="3226858" cy="291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9"/>
          <p:cNvSpPr>
            <a:spLocks noChangeArrowheads="1"/>
          </p:cNvSpPr>
          <p:nvPr/>
        </p:nvSpPr>
        <p:spPr bwMode="auto">
          <a:xfrm>
            <a:off x="4848538" y="6402814"/>
            <a:ext cx="3107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600" b="1" dirty="0" smtClean="0"/>
              <a:t>Conférences du SISSE et de l’ANSSI</a:t>
            </a:r>
            <a:endParaRPr lang="fr-FR" altLang="fr-FR" sz="1600" b="1" dirty="0"/>
          </a:p>
        </p:txBody>
      </p:sp>
    </p:spTree>
    <p:extLst>
      <p:ext uri="{BB962C8B-B14F-4D97-AF65-F5344CB8AC3E}">
        <p14:creationId xmlns:p14="http://schemas.microsoft.com/office/powerpoint/2010/main" val="1517506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9BA38CA6-DDAD-44B9-B3D4-8032A709F8E2}" type="slidenum">
              <a:rPr lang="fr-FR" altLang="fr-FR" sz="1200" smtClean="0">
                <a:solidFill>
                  <a:srgbClr val="898989"/>
                </a:solidFill>
              </a:rPr>
              <a:pPr>
                <a:spcBef>
                  <a:spcPct val="0"/>
                </a:spcBef>
                <a:buFontTx/>
                <a:buNone/>
              </a:pPr>
              <a:t>15</a:t>
            </a:fld>
            <a:endParaRPr lang="fr-FR" altLang="fr-FR" sz="1200" dirty="0" smtClean="0">
              <a:solidFill>
                <a:srgbClr val="898989"/>
              </a:solidFill>
            </a:endParaRPr>
          </a:p>
        </p:txBody>
      </p:sp>
      <p:sp>
        <p:nvSpPr>
          <p:cNvPr id="7" name="Titre 6"/>
          <p:cNvSpPr>
            <a:spLocks noGrp="1"/>
          </p:cNvSpPr>
          <p:nvPr>
            <p:ph type="title"/>
          </p:nvPr>
        </p:nvSpPr>
        <p:spPr>
          <a:xfrm>
            <a:off x="395536" y="188640"/>
            <a:ext cx="8237190" cy="646331"/>
          </a:xfrm>
          <a:solidFill>
            <a:schemeClr val="accent3">
              <a:lumMod val="20000"/>
              <a:lumOff val="80000"/>
            </a:schemeClr>
          </a:solidFill>
          <a:extLst/>
        </p:spPr>
        <p:txBody>
          <a:bodyPr wrap="square">
            <a:spAutoFit/>
          </a:bodyPr>
          <a:lstStyle/>
          <a:p>
            <a:pPr>
              <a:defRPr/>
            </a:pPr>
            <a:r>
              <a:rPr lang="fr-FR" sz="3600" dirty="0" smtClean="0"/>
              <a:t>La formation </a:t>
            </a:r>
            <a:r>
              <a:rPr lang="fr-FR" sz="3600" dirty="0"/>
              <a:t>des acteurs</a:t>
            </a:r>
          </a:p>
        </p:txBody>
      </p:sp>
      <p:sp>
        <p:nvSpPr>
          <p:cNvPr id="14342" name="Rectangle 1"/>
          <p:cNvSpPr>
            <a:spLocks noChangeArrowheads="1"/>
          </p:cNvSpPr>
          <p:nvPr/>
        </p:nvSpPr>
        <p:spPr bwMode="auto">
          <a:xfrm>
            <a:off x="5724128" y="4437112"/>
            <a:ext cx="3262051"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2400" b="1" dirty="0" smtClean="0"/>
              <a:t>IHEDN</a:t>
            </a:r>
            <a:endParaRPr lang="fr-FR" altLang="fr-FR" sz="2400" b="1" dirty="0" smtClean="0">
              <a:hlinkClick r:id="rId3"/>
            </a:endParaRPr>
          </a:p>
          <a:p>
            <a:pPr>
              <a:spcBef>
                <a:spcPct val="0"/>
              </a:spcBef>
              <a:buFontTx/>
              <a:buNone/>
            </a:pPr>
            <a:endParaRPr lang="fr-FR" altLang="fr-FR" sz="1600" b="1" dirty="0">
              <a:hlinkClick r:id="rId3"/>
            </a:endParaRPr>
          </a:p>
          <a:p>
            <a:pPr>
              <a:spcBef>
                <a:spcPct val="0"/>
              </a:spcBef>
              <a:buFontTx/>
              <a:buNone/>
            </a:pPr>
            <a:r>
              <a:rPr lang="fr-FR" altLang="fr-FR" sz="1600" b="1" dirty="0" smtClean="0">
                <a:hlinkClick r:id="rId3"/>
              </a:rPr>
              <a:t>https</a:t>
            </a:r>
            <a:r>
              <a:rPr lang="fr-FR" altLang="fr-FR" sz="1600" b="1" dirty="0">
                <a:hlinkClick r:id="rId3"/>
              </a:rPr>
              <a:t>://</a:t>
            </a:r>
            <a:r>
              <a:rPr lang="fr-FR" altLang="fr-FR" sz="1600" b="1" dirty="0" smtClean="0">
                <a:hlinkClick r:id="rId3"/>
              </a:rPr>
              <a:t>www.ihedn.fr/formation</a:t>
            </a:r>
            <a:endParaRPr lang="fr-FR" altLang="fr-FR" sz="1600" b="1" dirty="0" smtClean="0"/>
          </a:p>
          <a:p>
            <a:pPr>
              <a:spcBef>
                <a:spcPct val="0"/>
              </a:spcBef>
              <a:buFontTx/>
              <a:buNone/>
            </a:pPr>
            <a:endParaRPr lang="fr-FR" altLang="fr-FR" sz="1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908720"/>
            <a:ext cx="2952327" cy="59183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32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F9EEA83A-7A4A-499E-9493-5AA7C1832565}" type="slidenum">
              <a:rPr lang="fr-FR" altLang="fr-FR" sz="1200" smtClean="0">
                <a:solidFill>
                  <a:srgbClr val="898989"/>
                </a:solidFill>
              </a:rPr>
              <a:pPr>
                <a:spcBef>
                  <a:spcPct val="0"/>
                </a:spcBef>
                <a:buFontTx/>
                <a:buNone/>
              </a:pPr>
              <a:t>16</a:t>
            </a:fld>
            <a:endParaRPr lang="fr-FR" altLang="fr-FR" sz="1200" smtClean="0">
              <a:solidFill>
                <a:srgbClr val="898989"/>
              </a:solidFill>
            </a:endParaRPr>
          </a:p>
        </p:txBody>
      </p:sp>
      <p:sp>
        <p:nvSpPr>
          <p:cNvPr id="7" name="Titre 6"/>
          <p:cNvSpPr>
            <a:spLocks noGrp="1"/>
          </p:cNvSpPr>
          <p:nvPr>
            <p:ph type="title"/>
          </p:nvPr>
        </p:nvSpPr>
        <p:spPr>
          <a:xfrm>
            <a:off x="683568" y="461946"/>
            <a:ext cx="8136904" cy="769441"/>
          </a:xfrm>
          <a:solidFill>
            <a:schemeClr val="accent3">
              <a:lumMod val="20000"/>
              <a:lumOff val="80000"/>
            </a:schemeClr>
          </a:solidFill>
          <a:extLst/>
        </p:spPr>
        <p:txBody>
          <a:bodyPr wrap="square">
            <a:spAutoFit/>
          </a:bodyPr>
          <a:lstStyle/>
          <a:p>
            <a:pPr>
              <a:defRPr/>
            </a:pPr>
            <a:r>
              <a:rPr lang="fr-FR" dirty="0" smtClean="0"/>
              <a:t>Les outils </a:t>
            </a:r>
            <a:r>
              <a:rPr lang="fr-FR" dirty="0"/>
              <a:t>de protection</a:t>
            </a:r>
          </a:p>
        </p:txBody>
      </p:sp>
      <p:pic>
        <p:nvPicPr>
          <p:cNvPr id="1536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75" y="2497667"/>
            <a:ext cx="1455738"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214" y="3255434"/>
            <a:ext cx="1576387"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4"/>
          <p:cNvPicPr>
            <a:picLocks noChangeAspect="1" noChangeArrowheads="1"/>
          </p:cNvPicPr>
          <p:nvPr/>
        </p:nvPicPr>
        <p:blipFill>
          <a:blip r:embed="rId4">
            <a:extLst>
              <a:ext uri="{28A0092B-C50C-407E-A947-70E740481C1C}">
                <a14:useLocalDpi xmlns:a14="http://schemas.microsoft.com/office/drawing/2010/main" val="0"/>
              </a:ext>
            </a:extLst>
          </a:blip>
          <a:srcRect l="47115" t="15102" r="10535" b="59428"/>
          <a:stretch>
            <a:fillRect/>
          </a:stretch>
        </p:blipFill>
        <p:spPr bwMode="auto">
          <a:xfrm>
            <a:off x="6091238" y="2254251"/>
            <a:ext cx="2595562" cy="130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5"/>
          <p:cNvPicPr>
            <a:picLocks noChangeAspect="1" noChangeArrowheads="1"/>
          </p:cNvPicPr>
          <p:nvPr/>
        </p:nvPicPr>
        <p:blipFill>
          <a:blip r:embed="rId5">
            <a:extLst>
              <a:ext uri="{28A0092B-C50C-407E-A947-70E740481C1C}">
                <a14:useLocalDpi xmlns:a14="http://schemas.microsoft.com/office/drawing/2010/main" val="0"/>
              </a:ext>
            </a:extLst>
          </a:blip>
          <a:srcRect l="47115" t="50000" r="10495" b="21913"/>
          <a:stretch>
            <a:fillRect/>
          </a:stretch>
        </p:blipFill>
        <p:spPr bwMode="auto">
          <a:xfrm>
            <a:off x="6091238" y="3615267"/>
            <a:ext cx="2595562" cy="143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4451" y="2815167"/>
            <a:ext cx="2060575" cy="194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9" name="Rectangle 11"/>
          <p:cNvSpPr>
            <a:spLocks noChangeArrowheads="1"/>
          </p:cNvSpPr>
          <p:nvPr/>
        </p:nvSpPr>
        <p:spPr bwMode="auto">
          <a:xfrm>
            <a:off x="301625" y="5031318"/>
            <a:ext cx="144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400" b="1"/>
              <a:t>Contrôle des investissements étrangers</a:t>
            </a:r>
          </a:p>
          <a:p>
            <a:pPr>
              <a:spcBef>
                <a:spcPct val="0"/>
              </a:spcBef>
              <a:buFontTx/>
              <a:buNone/>
            </a:pPr>
            <a:r>
              <a:rPr lang="fr-FR" altLang="fr-FR" sz="1400" i="1"/>
              <a:t>(DG trésor-HFDS)</a:t>
            </a:r>
          </a:p>
        </p:txBody>
      </p:sp>
      <p:sp>
        <p:nvSpPr>
          <p:cNvPr id="15370" name="Rectangle 12"/>
          <p:cNvSpPr>
            <a:spLocks noChangeArrowheads="1"/>
          </p:cNvSpPr>
          <p:nvPr/>
        </p:nvSpPr>
        <p:spPr bwMode="auto">
          <a:xfrm>
            <a:off x="1852614" y="5024967"/>
            <a:ext cx="1779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400" b="1"/>
              <a:t>Protection du potentiel scientifique et technique</a:t>
            </a:r>
          </a:p>
          <a:p>
            <a:pPr>
              <a:spcBef>
                <a:spcPct val="0"/>
              </a:spcBef>
              <a:buFontTx/>
              <a:buNone/>
            </a:pPr>
            <a:r>
              <a:rPr lang="fr-FR" altLang="fr-FR" sz="1400" i="1"/>
              <a:t>(SGDSN-HFDS)</a:t>
            </a:r>
          </a:p>
        </p:txBody>
      </p:sp>
      <p:sp>
        <p:nvSpPr>
          <p:cNvPr id="15371" name="Rectangle 13"/>
          <p:cNvSpPr>
            <a:spLocks noChangeArrowheads="1"/>
          </p:cNvSpPr>
          <p:nvPr/>
        </p:nvSpPr>
        <p:spPr bwMode="auto">
          <a:xfrm>
            <a:off x="3775075" y="5024967"/>
            <a:ext cx="213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400" b="1" dirty="0"/>
              <a:t>Veille et protection par </a:t>
            </a:r>
          </a:p>
          <a:p>
            <a:pPr>
              <a:spcBef>
                <a:spcPct val="0"/>
              </a:spcBef>
              <a:buFontTx/>
              <a:buNone/>
            </a:pPr>
            <a:r>
              <a:rPr lang="fr-FR" altLang="fr-FR" sz="1400" b="1" dirty="0"/>
              <a:t>les services de renseignement</a:t>
            </a:r>
          </a:p>
        </p:txBody>
      </p:sp>
      <p:sp>
        <p:nvSpPr>
          <p:cNvPr id="15372" name="Rectangle 14"/>
          <p:cNvSpPr>
            <a:spLocks noChangeArrowheads="1"/>
          </p:cNvSpPr>
          <p:nvPr/>
        </p:nvSpPr>
        <p:spPr bwMode="auto">
          <a:xfrm>
            <a:off x="6091239" y="5031318"/>
            <a:ext cx="2020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fr-FR" altLang="fr-FR" sz="1400" b="1"/>
              <a:t>Sécurité des activités d’importance vitale</a:t>
            </a:r>
          </a:p>
          <a:p>
            <a:pPr>
              <a:spcBef>
                <a:spcPct val="0"/>
              </a:spcBef>
              <a:buFontTx/>
              <a:buNone/>
            </a:pPr>
            <a:r>
              <a:rPr lang="fr-FR" altLang="fr-FR" sz="1400" i="1"/>
              <a:t>(SGDSN-HFDS)</a:t>
            </a:r>
          </a:p>
        </p:txBody>
      </p:sp>
    </p:spTree>
    <p:extLst>
      <p:ext uri="{BB962C8B-B14F-4D97-AF65-F5344CB8AC3E}">
        <p14:creationId xmlns:p14="http://schemas.microsoft.com/office/powerpoint/2010/main" val="4251348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extLst>
          </p:cNvPr>
          <p:cNvSpPr>
            <a:spLocks noChangeArrowheads="1"/>
          </p:cNvSpPr>
          <p:nvPr/>
        </p:nvSpPr>
        <p:spPr bwMode="auto">
          <a:xfrm>
            <a:off x="1" y="0"/>
            <a:ext cx="9205913" cy="6858000"/>
          </a:xfrm>
          <a:prstGeom prst="rect">
            <a:avLst/>
          </a:prstGeom>
          <a:solidFill>
            <a:srgbClr val="2EAEDA"/>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fr-FR" altLang="fr-FR" sz="1800" dirty="0">
              <a:solidFill>
                <a:srgbClr val="FFFFFF"/>
              </a:solidFill>
            </a:endParaRPr>
          </a:p>
        </p:txBody>
      </p:sp>
      <p:pic>
        <p:nvPicPr>
          <p:cNvPr id="307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9" y="1504951"/>
            <a:ext cx="7439025" cy="45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36551"/>
            <a:ext cx="1219200" cy="150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989" y="5111751"/>
            <a:ext cx="663575" cy="11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2" descr="Mains00.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0800" y="2357967"/>
            <a:ext cx="1473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71600" y="2785957"/>
            <a:ext cx="6957721" cy="2783697"/>
          </a:xfrm>
          <a:extLst/>
        </p:spPr>
        <p:txBody>
          <a:bodyPr>
            <a:normAutofit/>
          </a:bodyPr>
          <a:lstStyle/>
          <a:p>
            <a:pPr>
              <a:defRPr/>
            </a:pP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 La sécurité économique, </a:t>
            </a: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un </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vecteur </a:t>
            </a: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fr-FR" sz="2600" b="1" dirty="0" smtClean="0">
                <a:ln>
                  <a:solidFill>
                    <a:srgbClr val="044869"/>
                  </a:solidFill>
                </a:ln>
                <a:solidFill>
                  <a:srgbClr val="044869"/>
                </a:solidFill>
                <a:latin typeface="Times New Roman" panose="02020603050405020304" pitchFamily="18" charset="0"/>
                <a:cs typeface="Times New Roman" panose="02020603050405020304" pitchFamily="18" charset="0"/>
              </a:rPr>
              <a:t>d'anticipation </a:t>
            </a:r>
            <a:r>
              <a:rPr lang="fr-FR" sz="2600" b="1" dirty="0">
                <a:ln>
                  <a:solidFill>
                    <a:srgbClr val="044869"/>
                  </a:solidFill>
                </a:ln>
                <a:solidFill>
                  <a:srgbClr val="044869"/>
                </a:solidFill>
                <a:latin typeface="Times New Roman" panose="02020603050405020304" pitchFamily="18" charset="0"/>
                <a:cs typeface="Times New Roman" panose="02020603050405020304" pitchFamily="18" charset="0"/>
              </a:rPr>
              <a:t>des risques à l'export ? »</a:t>
            </a:r>
            <a:r>
              <a:rPr lang="it-IT" sz="2400" b="1" dirty="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a:ln>
                  <a:solidFill>
                    <a:srgbClr val="044869"/>
                  </a:solidFill>
                </a:ln>
                <a:solidFill>
                  <a:srgbClr val="044869"/>
                </a:solidFill>
                <a:latin typeface="Times New Roman" panose="02020603050405020304" pitchFamily="18" charset="0"/>
                <a:cs typeface="Times New Roman" panose="02020603050405020304" pitchFamily="18" charset="0"/>
              </a:rPr>
            </a:br>
            <a: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fr-FR" sz="2300" b="1" dirty="0" smtClean="0">
                <a:ln>
                  <a:solidFill>
                    <a:srgbClr val="044869"/>
                  </a:solidFill>
                </a:ln>
                <a:solidFill>
                  <a:srgbClr val="044869"/>
                </a:solidFill>
                <a:latin typeface="Times New Roman" panose="02020603050405020304" pitchFamily="18" charset="0"/>
                <a:cs typeface="Times New Roman" panose="02020603050405020304" pitchFamily="18" charset="0"/>
              </a:rPr>
              <a:t>French </a:t>
            </a:r>
            <a:r>
              <a:rPr lang="fr-FR" sz="2300" b="1" dirty="0">
                <a:ln>
                  <a:solidFill>
                    <a:srgbClr val="044869"/>
                  </a:solidFill>
                </a:ln>
                <a:solidFill>
                  <a:srgbClr val="044869"/>
                </a:solidFill>
                <a:latin typeface="Times New Roman" panose="02020603050405020304" pitchFamily="18" charset="0"/>
                <a:cs typeface="Times New Roman" panose="02020603050405020304" pitchFamily="18" charset="0"/>
              </a:rPr>
              <a:t>Healthcare </a:t>
            </a:r>
            <a:r>
              <a:rPr lang="it-IT" sz="2300" b="1" dirty="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300" b="1" dirty="0">
                <a:ln>
                  <a:solidFill>
                    <a:srgbClr val="044869"/>
                  </a:solidFill>
                </a:ln>
                <a:solidFill>
                  <a:srgbClr val="044869"/>
                </a:solidFill>
                <a:latin typeface="Times New Roman" panose="02020603050405020304" pitchFamily="18" charset="0"/>
                <a:cs typeface="Times New Roman" panose="02020603050405020304" pitchFamily="18" charset="0"/>
              </a:rPr>
            </a:br>
            <a: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
            </a:r>
            <a:br>
              <a:rPr lang="it-IT"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br>
            <a:r>
              <a:rPr lang="it-IT" sz="1800" dirty="0" smtClean="0">
                <a:ln>
                  <a:solidFill>
                    <a:srgbClr val="044869"/>
                  </a:solidFill>
                </a:ln>
                <a:solidFill>
                  <a:srgbClr val="044869"/>
                </a:solidFill>
                <a:latin typeface="Times New Roman" panose="02020603050405020304" pitchFamily="18" charset="0"/>
                <a:cs typeface="Times New Roman" panose="02020603050405020304" pitchFamily="18" charset="0"/>
              </a:rPr>
              <a:t>Mercredi 13 novembre 2019</a:t>
            </a:r>
            <a:endParaRPr lang="fr-FR" sz="2400" dirty="0">
              <a:latin typeface="Helvetica" panose="020B0604020202020204" pitchFamily="34" charset="0"/>
              <a:cs typeface="Helvetica" panose="020B0604020202020204" pitchFamily="34" charset="0"/>
            </a:endParaRPr>
          </a:p>
        </p:txBody>
      </p:sp>
      <p:pic>
        <p:nvPicPr>
          <p:cNvPr id="3080" name="Image 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416985"/>
            <a:ext cx="909638" cy="12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6109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984" y="260648"/>
            <a:ext cx="6926384" cy="452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67544" y="4894128"/>
            <a:ext cx="8208912" cy="1631216"/>
          </a:xfrm>
          <a:prstGeom prst="rect">
            <a:avLst/>
          </a:prstGeom>
          <a:noFill/>
        </p:spPr>
        <p:txBody>
          <a:bodyPr wrap="square" rtlCol="0">
            <a:spAutoFit/>
          </a:bodyPr>
          <a:lstStyle/>
          <a:p>
            <a:pPr algn="just"/>
            <a:r>
              <a:rPr lang="fr-FR" sz="2000" dirty="0">
                <a:latin typeface="Times New Roman" panose="02020603050405020304" pitchFamily="18" charset="0"/>
                <a:cs typeface="Times New Roman" panose="02020603050405020304" pitchFamily="18" charset="0"/>
              </a:rPr>
              <a:t>SHANGHAI, 5 </a:t>
            </a:r>
            <a:r>
              <a:rPr lang="fr-FR" sz="2000" dirty="0" smtClean="0">
                <a:latin typeface="Times New Roman" panose="02020603050405020304" pitchFamily="18" charset="0"/>
                <a:cs typeface="Times New Roman" panose="02020603050405020304" pitchFamily="18" charset="0"/>
              </a:rPr>
              <a:t>novembre 2019 </a:t>
            </a:r>
            <a:r>
              <a:rPr lang="fr-FR" sz="2000" dirty="0">
                <a:latin typeface="Times New Roman" panose="02020603050405020304" pitchFamily="18" charset="0"/>
                <a:cs typeface="Times New Roman" panose="02020603050405020304" pitchFamily="18" charset="0"/>
              </a:rPr>
              <a:t>-- "Aujourd'hui comme </a:t>
            </a:r>
            <a:r>
              <a:rPr lang="fr-FR" sz="2000" dirty="0" smtClean="0">
                <a:latin typeface="Times New Roman" panose="02020603050405020304" pitchFamily="18" charset="0"/>
                <a:cs typeface="Times New Roman" panose="02020603050405020304" pitchFamily="18" charset="0"/>
              </a:rPr>
              <a:t>hier, la </a:t>
            </a:r>
            <a:r>
              <a:rPr lang="fr-FR" sz="2000" dirty="0">
                <a:latin typeface="Times New Roman" panose="02020603050405020304" pitchFamily="18" charset="0"/>
                <a:cs typeface="Times New Roman" panose="02020603050405020304" pitchFamily="18" charset="0"/>
              </a:rPr>
              <a:t>Chine a besoin de son ouverture au monde</a:t>
            </a:r>
            <a:r>
              <a:rPr lang="fr-FR" sz="2000" dirty="0" smtClean="0">
                <a:latin typeface="Times New Roman" panose="02020603050405020304" pitchFamily="18" charset="0"/>
                <a:cs typeface="Times New Roman" panose="02020603050405020304" pitchFamily="18" charset="0"/>
              </a:rPr>
              <a:t>, comme </a:t>
            </a:r>
            <a:r>
              <a:rPr lang="fr-FR" sz="2000" dirty="0">
                <a:latin typeface="Times New Roman" panose="02020603050405020304" pitchFamily="18" charset="0"/>
                <a:cs typeface="Times New Roman" panose="02020603050405020304" pitchFamily="18" charset="0"/>
              </a:rPr>
              <a:t>le monde a besoin de l'ouverture de la Chine</a:t>
            </a:r>
            <a:r>
              <a:rPr lang="fr-FR" sz="2000" dirty="0" smtClean="0">
                <a:latin typeface="Times New Roman" panose="02020603050405020304" pitchFamily="18" charset="0"/>
                <a:cs typeface="Times New Roman" panose="02020603050405020304" pitchFamily="18" charset="0"/>
              </a:rPr>
              <a:t>", a </a:t>
            </a:r>
            <a:r>
              <a:rPr lang="fr-FR" sz="2000" dirty="0">
                <a:latin typeface="Times New Roman" panose="02020603050405020304" pitchFamily="18" charset="0"/>
                <a:cs typeface="Times New Roman" panose="02020603050405020304" pitchFamily="18" charset="0"/>
              </a:rPr>
              <a:t>déclaré mardi le président français Emmanuel </a:t>
            </a:r>
            <a:r>
              <a:rPr lang="fr-FR" sz="2000" dirty="0" smtClean="0">
                <a:latin typeface="Times New Roman" panose="02020603050405020304" pitchFamily="18" charset="0"/>
                <a:cs typeface="Times New Roman" panose="02020603050405020304" pitchFamily="18" charset="0"/>
              </a:rPr>
              <a:t>Macron lors </a:t>
            </a:r>
            <a:r>
              <a:rPr lang="fr-FR" sz="2000" dirty="0">
                <a:latin typeface="Times New Roman" panose="02020603050405020304" pitchFamily="18" charset="0"/>
                <a:cs typeface="Times New Roman" panose="02020603050405020304" pitchFamily="18" charset="0"/>
              </a:rPr>
              <a:t>de la cérémonie d'ouverture de la </a:t>
            </a:r>
            <a:r>
              <a:rPr lang="fr-FR" sz="2000" dirty="0" smtClean="0">
                <a:latin typeface="Times New Roman" panose="02020603050405020304" pitchFamily="18" charset="0"/>
                <a:cs typeface="Times New Roman" panose="02020603050405020304" pitchFamily="18" charset="0"/>
              </a:rPr>
              <a:t>deuxième Exposition </a:t>
            </a:r>
            <a:r>
              <a:rPr lang="fr-FR" sz="2000" dirty="0">
                <a:latin typeface="Times New Roman" panose="02020603050405020304" pitchFamily="18" charset="0"/>
                <a:cs typeface="Times New Roman" panose="02020603050405020304" pitchFamily="18" charset="0"/>
              </a:rPr>
              <a:t>internationale des importations de la Chine (CIIE).</a:t>
            </a:r>
          </a:p>
        </p:txBody>
      </p:sp>
    </p:spTree>
    <p:extLst>
      <p:ext uri="{BB962C8B-B14F-4D97-AF65-F5344CB8AC3E}">
        <p14:creationId xmlns:p14="http://schemas.microsoft.com/office/powerpoint/2010/main" val="247962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782960"/>
          </a:xfrm>
          <a:solidFill>
            <a:schemeClr val="accent3">
              <a:lumMod val="20000"/>
              <a:lumOff val="80000"/>
            </a:schemeClr>
          </a:solidFill>
          <a:ln>
            <a:solidFill>
              <a:schemeClr val="tx1"/>
            </a:solidFill>
          </a:ln>
        </p:spPr>
        <p:txBody>
          <a:bodyPr>
            <a:normAutofit fontScale="90000"/>
          </a:bodyPr>
          <a:lstStyle/>
          <a:p>
            <a:r>
              <a:rPr lang="fr-FR" sz="3600" b="1" dirty="0" smtClean="0"/>
              <a:t>La </a:t>
            </a:r>
            <a:r>
              <a:rPr lang="fr-FR" sz="3600" b="1" dirty="0"/>
              <a:t>sécurité économique </a:t>
            </a:r>
            <a:r>
              <a:rPr lang="fr-FR" sz="3600" b="1" dirty="0" smtClean="0"/>
              <a:t>: création de valeur</a:t>
            </a:r>
            <a:endParaRPr lang="fr-FR" sz="3600" b="1"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sz="2400" b="1" dirty="0"/>
              <a:t>La politique de sécurité économique </a:t>
            </a:r>
            <a:r>
              <a:rPr lang="fr-FR" sz="2400" b="1" dirty="0" smtClean="0"/>
              <a:t>de la France a </a:t>
            </a:r>
            <a:r>
              <a:rPr lang="fr-FR" sz="2400" b="1" dirty="0"/>
              <a:t>pour objet d'assurer la défense et la promotion </a:t>
            </a:r>
            <a:r>
              <a:rPr lang="fr-FR" sz="2400" b="1" dirty="0" smtClean="0"/>
              <a:t>des intérêts </a:t>
            </a:r>
            <a:r>
              <a:rPr lang="fr-FR" sz="2400" b="1" dirty="0"/>
              <a:t>économiques, industriels et scientifiques de la Nation. </a:t>
            </a:r>
            <a:endParaRPr lang="fr-FR" sz="2400" b="1" dirty="0" smtClean="0"/>
          </a:p>
          <a:p>
            <a:pPr marL="0" indent="0" algn="just">
              <a:buNone/>
            </a:pPr>
            <a:r>
              <a:rPr lang="fr-FR" sz="2400" b="1" dirty="0" smtClean="0"/>
              <a:t>Cette </a:t>
            </a:r>
            <a:r>
              <a:rPr lang="fr-FR" sz="2400" b="1" dirty="0"/>
              <a:t>politique constitue </a:t>
            </a:r>
            <a:r>
              <a:rPr lang="fr-FR" sz="2400" b="1" dirty="0" smtClean="0"/>
              <a:t>une priorité </a:t>
            </a:r>
            <a:r>
              <a:rPr lang="fr-FR" sz="2400" b="1" dirty="0"/>
              <a:t>nationale, qui nécessite la pleine mobilisation de </a:t>
            </a:r>
            <a:r>
              <a:rPr lang="fr-FR" sz="2400" b="1" dirty="0" smtClean="0"/>
              <a:t>l'ensemble </a:t>
            </a:r>
            <a:r>
              <a:rPr lang="fr-FR" sz="2400" b="1" dirty="0"/>
              <a:t>des ministères </a:t>
            </a:r>
            <a:r>
              <a:rPr lang="fr-FR" sz="2400" b="1" dirty="0" smtClean="0"/>
              <a:t>et administrations </a:t>
            </a:r>
            <a:r>
              <a:rPr lang="fr-FR" sz="2400" b="1" dirty="0"/>
              <a:t>concernés</a:t>
            </a:r>
            <a:r>
              <a:rPr lang="fr-FR" sz="2400" b="1" dirty="0" smtClean="0"/>
              <a:t>.</a:t>
            </a:r>
          </a:p>
          <a:p>
            <a:pPr marL="0" indent="0" algn="just">
              <a:buNone/>
            </a:pPr>
            <a:r>
              <a:rPr lang="fr-FR" sz="2000" i="1" dirty="0" smtClean="0"/>
              <a:t>Circulaire du Premier ministre du 16 juillet 2019</a:t>
            </a:r>
          </a:p>
          <a:p>
            <a:pPr marL="0" indent="0" algn="just">
              <a:buNone/>
            </a:pPr>
            <a:endParaRPr lang="fr-FR" sz="2000" i="1" dirty="0"/>
          </a:p>
          <a:p>
            <a:pPr marL="0" indent="0" algn="just">
              <a:buNone/>
            </a:pPr>
            <a:r>
              <a:rPr lang="fr-FR" sz="2400" dirty="0" smtClean="0"/>
              <a:t>Parmi les actions à mener :</a:t>
            </a:r>
          </a:p>
          <a:p>
            <a:pPr algn="just">
              <a:buFontTx/>
              <a:buChar char="-"/>
            </a:pPr>
            <a:r>
              <a:rPr lang="fr-FR" sz="2400" b="1" dirty="0" smtClean="0"/>
              <a:t>Sensibiliser les entreprises </a:t>
            </a:r>
            <a:r>
              <a:rPr lang="fr-FR" sz="2400" dirty="0" smtClean="0"/>
              <a:t>– dont les TPE-PME – aux risques systémiques et aux enjeux ;</a:t>
            </a:r>
          </a:p>
          <a:p>
            <a:pPr algn="just">
              <a:buFontTx/>
              <a:buChar char="-"/>
            </a:pPr>
            <a:r>
              <a:rPr lang="fr-FR" sz="2400" b="1" dirty="0" smtClean="0"/>
              <a:t>Rehausser le niveau de protection </a:t>
            </a:r>
            <a:r>
              <a:rPr lang="fr-FR" sz="2400" dirty="0" smtClean="0"/>
              <a:t>du tissu économique ;</a:t>
            </a:r>
          </a:p>
          <a:p>
            <a:pPr algn="just">
              <a:buFontTx/>
              <a:buChar char="-"/>
            </a:pPr>
            <a:r>
              <a:rPr lang="fr-FR" sz="2400" dirty="0" smtClean="0"/>
              <a:t>…</a:t>
            </a:r>
            <a:endParaRPr lang="fr-FR" sz="2400" dirty="0"/>
          </a:p>
        </p:txBody>
      </p:sp>
    </p:spTree>
    <p:extLst>
      <p:ext uri="{BB962C8B-B14F-4D97-AF65-F5344CB8AC3E}">
        <p14:creationId xmlns:p14="http://schemas.microsoft.com/office/powerpoint/2010/main" val="77447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17638"/>
            <a:ext cx="8352928" cy="4536504"/>
          </a:xfrm>
        </p:spPr>
        <p:txBody>
          <a:bodyPr>
            <a:noAutofit/>
          </a:bodyPr>
          <a:lstStyle/>
          <a:p>
            <a:pPr algn="l"/>
            <a:r>
              <a:rPr lang="fr-FR" sz="2400" b="1" dirty="0" smtClean="0">
                <a:latin typeface="Times New Roman" panose="02020603050405020304" pitchFamily="18" charset="0"/>
                <a:cs typeface="Times New Roman" panose="02020603050405020304" pitchFamily="18" charset="0"/>
              </a:rPr>
              <a:t>- Enjeux : la santé un secteur attractif</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Les risques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 d’ingérence économique</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 lié à la corruption</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 « d’arnaque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 de « contrefaçon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La sensibilisation des acteurs économiques</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400" b="1" dirty="0" smtClean="0">
                <a:latin typeface="Times New Roman" panose="02020603050405020304" pitchFamily="18" charset="0"/>
                <a:cs typeface="Times New Roman" panose="02020603050405020304" pitchFamily="18" charset="0"/>
              </a:rPr>
              <a:t>- Les outil de protection</a:t>
            </a:r>
            <a:endParaRPr lang="fr-FR" sz="2400" b="1" dirty="0">
              <a:latin typeface="Times New Roman" panose="02020603050405020304" pitchFamily="18" charset="0"/>
              <a:cs typeface="Times New Roman" panose="02020603050405020304" pitchFamily="18" charset="0"/>
            </a:endParaRPr>
          </a:p>
        </p:txBody>
      </p:sp>
      <p:sp>
        <p:nvSpPr>
          <p:cNvPr id="4" name="Titre 6"/>
          <p:cNvSpPr txBox="1">
            <a:spLocks/>
          </p:cNvSpPr>
          <p:nvPr/>
        </p:nvSpPr>
        <p:spPr>
          <a:xfrm>
            <a:off x="467544" y="431168"/>
            <a:ext cx="8352928" cy="830997"/>
          </a:xfrm>
          <a:prstGeom prst="rect">
            <a:avLst/>
          </a:prstGeom>
          <a:solidFill>
            <a:schemeClr val="accent3">
              <a:lumMod val="20000"/>
              <a:lumOff val="80000"/>
            </a:schemeClr>
          </a:solidFill>
          <a:ex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400" b="1" dirty="0">
                <a:ln>
                  <a:solidFill>
                    <a:srgbClr val="044869"/>
                  </a:solidFill>
                </a:ln>
                <a:solidFill>
                  <a:srgbClr val="044869"/>
                </a:solidFill>
                <a:latin typeface="Times New Roman" panose="02020603050405020304" pitchFamily="18" charset="0"/>
                <a:cs typeface="Times New Roman" panose="02020603050405020304" pitchFamily="18" charset="0"/>
              </a:rPr>
              <a:t>« La sécurité économique, </a:t>
            </a:r>
            <a:endParaRPr lang="fr-FR" sz="2400" b="1" dirty="0" smtClean="0">
              <a:ln>
                <a:solidFill>
                  <a:srgbClr val="044869"/>
                </a:solidFill>
              </a:ln>
              <a:solidFill>
                <a:srgbClr val="044869"/>
              </a:solidFill>
              <a:latin typeface="Times New Roman" panose="02020603050405020304" pitchFamily="18" charset="0"/>
              <a:cs typeface="Times New Roman" panose="02020603050405020304" pitchFamily="18" charset="0"/>
            </a:endParaRPr>
          </a:p>
          <a:p>
            <a:pPr>
              <a:defRPr/>
            </a:pPr>
            <a:r>
              <a:rPr lang="fr-FR"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un </a:t>
            </a:r>
            <a:r>
              <a:rPr lang="fr-FR" sz="2400" b="1" dirty="0">
                <a:ln>
                  <a:solidFill>
                    <a:srgbClr val="044869"/>
                  </a:solidFill>
                </a:ln>
                <a:solidFill>
                  <a:srgbClr val="044869"/>
                </a:solidFill>
                <a:latin typeface="Times New Roman" panose="02020603050405020304" pitchFamily="18" charset="0"/>
                <a:cs typeface="Times New Roman" panose="02020603050405020304" pitchFamily="18" charset="0"/>
              </a:rPr>
              <a:t>vecteur </a:t>
            </a:r>
            <a:r>
              <a:rPr lang="fr-FR" sz="2400" b="1" dirty="0" smtClean="0">
                <a:ln>
                  <a:solidFill>
                    <a:srgbClr val="044869"/>
                  </a:solidFill>
                </a:ln>
                <a:solidFill>
                  <a:srgbClr val="044869"/>
                </a:solidFill>
                <a:latin typeface="Times New Roman" panose="02020603050405020304" pitchFamily="18" charset="0"/>
                <a:cs typeface="Times New Roman" panose="02020603050405020304" pitchFamily="18" charset="0"/>
              </a:rPr>
              <a:t>d'anticipation </a:t>
            </a:r>
            <a:r>
              <a:rPr lang="fr-FR" sz="2400" b="1" dirty="0">
                <a:ln>
                  <a:solidFill>
                    <a:srgbClr val="044869"/>
                  </a:solidFill>
                </a:ln>
                <a:solidFill>
                  <a:srgbClr val="044869"/>
                </a:solidFill>
                <a:latin typeface="Times New Roman" panose="02020603050405020304" pitchFamily="18" charset="0"/>
                <a:cs typeface="Times New Roman" panose="02020603050405020304" pitchFamily="18" charset="0"/>
              </a:rPr>
              <a:t>des risques à l'export ? »</a:t>
            </a:r>
            <a:endParaRPr lang="fr-FR" sz="2400" dirty="0"/>
          </a:p>
        </p:txBody>
      </p:sp>
    </p:spTree>
    <p:extLst>
      <p:ext uri="{BB962C8B-B14F-4D97-AF65-F5344CB8AC3E}">
        <p14:creationId xmlns:p14="http://schemas.microsoft.com/office/powerpoint/2010/main" val="49735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sz="half" idx="1"/>
          </p:nvPr>
        </p:nvSpPr>
        <p:spPr>
          <a:xfrm>
            <a:off x="827584" y="3933056"/>
            <a:ext cx="7560840" cy="1872208"/>
          </a:xfrm>
        </p:spPr>
        <p:txBody>
          <a:bodyPr>
            <a:normAutofit lnSpcReduction="10000"/>
          </a:bodyPr>
          <a:lstStyle/>
          <a:p>
            <a:pPr marL="0" indent="0" algn="just">
              <a:buFont typeface="Arial" charset="0"/>
              <a:buNone/>
            </a:pPr>
            <a:r>
              <a:rPr lang="fr-FR" altLang="fr-FR" sz="2000" b="1" dirty="0" smtClean="0">
                <a:latin typeface="Times New Roman" panose="02020603050405020304" pitchFamily="18" charset="0"/>
                <a:cs typeface="Times New Roman" panose="02020603050405020304" pitchFamily="18" charset="0"/>
              </a:rPr>
              <a:t>Mais…</a:t>
            </a:r>
          </a:p>
          <a:p>
            <a:pPr marL="0" indent="0" algn="just">
              <a:buFont typeface="Arial" charset="0"/>
              <a:buNone/>
            </a:pPr>
            <a:endParaRPr lang="fr-FR" altLang="fr-FR" sz="1200" dirty="0" smtClean="0">
              <a:latin typeface="Times New Roman" panose="02020603050405020304" pitchFamily="18" charset="0"/>
              <a:cs typeface="Times New Roman" panose="02020603050405020304" pitchFamily="18" charset="0"/>
            </a:endParaRPr>
          </a:p>
          <a:p>
            <a:pPr marL="0" indent="0" algn="just">
              <a:buFont typeface="Arial" charset="0"/>
              <a:buNone/>
            </a:pPr>
            <a:r>
              <a:rPr lang="fr-FR" altLang="fr-FR" sz="2000" dirty="0" smtClean="0">
                <a:latin typeface="Times New Roman" panose="02020603050405020304" pitchFamily="18" charset="0"/>
                <a:cs typeface="Times New Roman" panose="02020603050405020304" pitchFamily="18" charset="0"/>
              </a:rPr>
              <a:t>Pour les services de renseignement français, </a:t>
            </a:r>
            <a:r>
              <a:rPr lang="fr-FR" altLang="fr-FR" sz="2000" b="1" dirty="0" smtClean="0">
                <a:latin typeface="Times New Roman" panose="02020603050405020304" pitchFamily="18" charset="0"/>
                <a:cs typeface="Times New Roman" panose="02020603050405020304" pitchFamily="18" charset="0"/>
              </a:rPr>
              <a:t>le secteur de la santé est fortement touché par les pratiques d’espionnage des entreprises et de rachat de jeunes pépites</a:t>
            </a:r>
            <a:r>
              <a:rPr lang="fr-FR" altLang="fr-FR" sz="2000" dirty="0" smtClean="0">
                <a:latin typeface="Times New Roman" panose="02020603050405020304" pitchFamily="18" charset="0"/>
                <a:cs typeface="Times New Roman" panose="02020603050405020304" pitchFamily="18" charset="0"/>
              </a:rPr>
              <a:t> par des fonds d’investissement ou des entreprises étrangères concurrentes.</a:t>
            </a:r>
          </a:p>
        </p:txBody>
      </p:sp>
      <p:sp>
        <p:nvSpPr>
          <p:cNvPr id="9219"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6E4D1630-159E-4247-A387-DE979D3AAADE}" type="slidenum">
              <a:rPr lang="fr-FR" altLang="fr-FR" sz="1200" smtClean="0">
                <a:solidFill>
                  <a:srgbClr val="898989"/>
                </a:solidFill>
              </a:rPr>
              <a:pPr>
                <a:spcBef>
                  <a:spcPct val="0"/>
                </a:spcBef>
                <a:buFontTx/>
                <a:buNone/>
              </a:pPr>
              <a:t>5</a:t>
            </a:fld>
            <a:endParaRPr lang="fr-FR" altLang="fr-FR" sz="1200" smtClean="0">
              <a:solidFill>
                <a:srgbClr val="898989"/>
              </a:solidFill>
            </a:endParaRPr>
          </a:p>
        </p:txBody>
      </p:sp>
      <p:sp>
        <p:nvSpPr>
          <p:cNvPr id="7" name="Titre 6"/>
          <p:cNvSpPr>
            <a:spLocks noGrp="1"/>
          </p:cNvSpPr>
          <p:nvPr>
            <p:ph type="title"/>
          </p:nvPr>
        </p:nvSpPr>
        <p:spPr>
          <a:xfrm>
            <a:off x="755576" y="569005"/>
            <a:ext cx="7628914" cy="584775"/>
          </a:xfrm>
          <a:solidFill>
            <a:schemeClr val="accent3">
              <a:lumMod val="20000"/>
              <a:lumOff val="80000"/>
            </a:schemeClr>
          </a:solidFill>
          <a:extLst/>
        </p:spPr>
        <p:txBody>
          <a:bodyPr wrap="square">
            <a:spAutoFit/>
          </a:bodyPr>
          <a:lstStyle/>
          <a:p>
            <a:pPr>
              <a:defRPr/>
            </a:pPr>
            <a:r>
              <a:rPr lang="fr-FR" sz="3200" dirty="0" smtClean="0"/>
              <a:t>La santé : un secteur attractif </a:t>
            </a:r>
            <a:endParaRPr lang="fr-FR" sz="3200" dirty="0"/>
          </a:p>
        </p:txBody>
      </p:sp>
      <p:sp>
        <p:nvSpPr>
          <p:cNvPr id="3" name="ZoneTexte 2"/>
          <p:cNvSpPr txBox="1"/>
          <p:nvPr/>
        </p:nvSpPr>
        <p:spPr>
          <a:xfrm>
            <a:off x="827584" y="1772816"/>
            <a:ext cx="7632848" cy="1508105"/>
          </a:xfrm>
          <a:prstGeom prst="rect">
            <a:avLst/>
          </a:prstGeom>
          <a:noFill/>
        </p:spPr>
        <p:txBody>
          <a:bodyPr wrap="square" rtlCol="0">
            <a:spAutoFit/>
          </a:bodyPr>
          <a:lstStyle/>
          <a:p>
            <a:pPr algn="just"/>
            <a:r>
              <a:rPr lang="fr-FR" sz="2000" b="1" dirty="0" smtClean="0">
                <a:latin typeface="Times New Roman" panose="02020603050405020304" pitchFamily="18" charset="0"/>
                <a:cs typeface="Times New Roman" panose="02020603050405020304" pitchFamily="18" charset="0"/>
              </a:rPr>
              <a:t>La </a:t>
            </a:r>
            <a:r>
              <a:rPr lang="fr-FR" sz="2000" b="1" dirty="0">
                <a:latin typeface="Times New Roman" panose="02020603050405020304" pitchFamily="18" charset="0"/>
                <a:cs typeface="Times New Roman" panose="02020603050405020304" pitchFamily="18" charset="0"/>
              </a:rPr>
              <a:t>Chine est un marché clé pour les industries de santé françaises</a:t>
            </a:r>
            <a:endParaRPr lang="fr-FR" sz="2000" dirty="0">
              <a:latin typeface="Times New Roman" panose="02020603050405020304" pitchFamily="18" charset="0"/>
              <a:cs typeface="Times New Roman" panose="02020603050405020304" pitchFamily="18" charset="0"/>
            </a:endParaRPr>
          </a:p>
          <a:p>
            <a:pPr algn="just"/>
            <a:endParaRPr lang="fr-FR" sz="1200" dirty="0" smtClean="0">
              <a:latin typeface="Times New Roman" panose="02020603050405020304" pitchFamily="18" charset="0"/>
              <a:cs typeface="Times New Roman" panose="02020603050405020304" pitchFamily="18" charset="0"/>
            </a:endParaRPr>
          </a:p>
          <a:p>
            <a:pPr algn="just"/>
            <a:r>
              <a:rPr lang="fr-FR" sz="2000" dirty="0" smtClean="0">
                <a:latin typeface="Times New Roman" panose="02020603050405020304" pitchFamily="18" charset="0"/>
                <a:cs typeface="Times New Roman" panose="02020603050405020304" pitchFamily="18" charset="0"/>
              </a:rPr>
              <a:t>Au niveau mondial</a:t>
            </a:r>
            <a:r>
              <a:rPr lang="fr-FR" sz="2000" dirty="0">
                <a:latin typeface="Times New Roman" panose="02020603050405020304" pitchFamily="18" charset="0"/>
                <a:cs typeface="Times New Roman" panose="02020603050405020304" pitchFamily="18" charset="0"/>
              </a:rPr>
              <a:t>, après les Etats-Unis, </a:t>
            </a: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Chine est le 2</a:t>
            </a:r>
            <a:r>
              <a:rPr lang="fr-FR" sz="2000" baseline="30000" dirty="0">
                <a:latin typeface="Times New Roman" panose="02020603050405020304" pitchFamily="18" charset="0"/>
                <a:cs typeface="Times New Roman" panose="02020603050405020304" pitchFamily="18" charset="0"/>
              </a:rPr>
              <a:t>ème</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pays où </a:t>
            </a:r>
            <a:r>
              <a:rPr lang="fr-FR" sz="2000" dirty="0">
                <a:latin typeface="Times New Roman" panose="02020603050405020304" pitchFamily="18" charset="0"/>
                <a:cs typeface="Times New Roman" panose="02020603050405020304" pitchFamily="18" charset="0"/>
              </a:rPr>
              <a:t>le marché de la santé est le plus développé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poursuit son </a:t>
            </a:r>
            <a:r>
              <a:rPr lang="fr-FR" sz="2000" dirty="0" smtClean="0">
                <a:latin typeface="Times New Roman" panose="02020603050405020304" pitchFamily="18" charset="0"/>
                <a:cs typeface="Times New Roman" panose="02020603050405020304" pitchFamily="18" charset="0"/>
              </a:rPr>
              <a:t>extension : entre </a:t>
            </a:r>
            <a:r>
              <a:rPr lang="fr-FR" sz="2000" dirty="0">
                <a:latin typeface="Times New Roman" panose="02020603050405020304" pitchFamily="18" charset="0"/>
                <a:cs typeface="Times New Roman" panose="02020603050405020304" pitchFamily="18" charset="0"/>
              </a:rPr>
              <a:t>2016 et 2021, la part de l’industrie de la santé </a:t>
            </a:r>
            <a:r>
              <a:rPr lang="fr-FR" sz="2000" dirty="0" smtClean="0">
                <a:latin typeface="Times New Roman" panose="02020603050405020304" pitchFamily="18" charset="0"/>
                <a:cs typeface="Times New Roman" panose="02020603050405020304" pitchFamily="18" charset="0"/>
              </a:rPr>
              <a:t>devrait </a:t>
            </a:r>
            <a:r>
              <a:rPr lang="fr-FR" sz="2000" dirty="0">
                <a:latin typeface="Times New Roman" panose="02020603050405020304" pitchFamily="18" charset="0"/>
                <a:cs typeface="Times New Roman" panose="02020603050405020304" pitchFamily="18" charset="0"/>
              </a:rPr>
              <a:t>augmenter de 35</a:t>
            </a:r>
            <a:r>
              <a:rPr lang="fr-FR" sz="2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9236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3">
              <a:lumMod val="20000"/>
              <a:lumOff val="80000"/>
            </a:schemeClr>
          </a:solidFill>
        </p:spPr>
        <p:txBody>
          <a:bodyPr>
            <a:normAutofit/>
          </a:bodyPr>
          <a:lstStyle/>
          <a:p>
            <a:r>
              <a:rPr lang="fr-FR" sz="3200" dirty="0" smtClean="0"/>
              <a:t>Risques d’ingérence économique</a:t>
            </a:r>
            <a:endParaRPr lang="fr-FR" sz="3200" dirty="0"/>
          </a:p>
        </p:txBody>
      </p:sp>
      <p:sp>
        <p:nvSpPr>
          <p:cNvPr id="5" name="Rectangle 4"/>
          <p:cNvSpPr/>
          <p:nvPr/>
        </p:nvSpPr>
        <p:spPr>
          <a:xfrm>
            <a:off x="611560" y="2226345"/>
            <a:ext cx="7776864" cy="830997"/>
          </a:xfrm>
          <a:prstGeom prst="rect">
            <a:avLst/>
          </a:prstGeom>
        </p:spPr>
        <p:txBody>
          <a:bodyPr wrap="square">
            <a:spAutoFit/>
          </a:bodyPr>
          <a:lstStyle/>
          <a:p>
            <a:r>
              <a:rPr lang="fr-FR" sz="2400" dirty="0" smtClean="0"/>
              <a:t>Pays manifestant un intérêt marqué pour le savoir-faire ou technologies françaises :</a:t>
            </a:r>
          </a:p>
        </p:txBody>
      </p:sp>
      <p:sp>
        <p:nvSpPr>
          <p:cNvPr id="6" name="Rectangle 5"/>
          <p:cNvSpPr/>
          <p:nvPr/>
        </p:nvSpPr>
        <p:spPr>
          <a:xfrm>
            <a:off x="1691680" y="3155484"/>
            <a:ext cx="4572000" cy="1569660"/>
          </a:xfrm>
          <a:prstGeom prst="rect">
            <a:avLst/>
          </a:prstGeom>
        </p:spPr>
        <p:txBody>
          <a:bodyPr>
            <a:spAutoFit/>
          </a:bodyPr>
          <a:lstStyle/>
          <a:p>
            <a:pPr marL="285750" indent="-285750">
              <a:buFont typeface="Wingdings" panose="05000000000000000000" pitchFamily="2" charset="2"/>
              <a:buChar char="§"/>
            </a:pPr>
            <a:r>
              <a:rPr lang="fr-FR" sz="2400" dirty="0" smtClean="0"/>
              <a:t>Chine</a:t>
            </a:r>
          </a:p>
          <a:p>
            <a:pPr marL="285750" indent="-285750">
              <a:buFont typeface="Wingdings" panose="05000000000000000000" pitchFamily="2" charset="2"/>
              <a:buChar char="§"/>
            </a:pPr>
            <a:r>
              <a:rPr lang="fr-FR" sz="2400" dirty="0" smtClean="0"/>
              <a:t>Corée du Sud</a:t>
            </a:r>
          </a:p>
          <a:p>
            <a:pPr marL="285750" indent="-285750">
              <a:buFont typeface="Wingdings" panose="05000000000000000000" pitchFamily="2" charset="2"/>
              <a:buChar char="§"/>
            </a:pPr>
            <a:r>
              <a:rPr lang="fr-FR" sz="2400" dirty="0" smtClean="0"/>
              <a:t>Inde</a:t>
            </a:r>
          </a:p>
          <a:p>
            <a:pPr marL="285750" indent="-285750">
              <a:buFont typeface="Wingdings" panose="05000000000000000000" pitchFamily="2" charset="2"/>
              <a:buChar char="§"/>
            </a:pPr>
            <a:r>
              <a:rPr lang="fr-FR" sz="2400" dirty="0" smtClean="0"/>
              <a:t>Pakistan</a:t>
            </a:r>
          </a:p>
        </p:txBody>
      </p:sp>
    </p:spTree>
    <p:extLst>
      <p:ext uri="{BB962C8B-B14F-4D97-AF65-F5344CB8AC3E}">
        <p14:creationId xmlns:p14="http://schemas.microsoft.com/office/powerpoint/2010/main" val="1958355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accent3">
              <a:lumMod val="20000"/>
              <a:lumOff val="80000"/>
            </a:schemeClr>
          </a:solidFill>
        </p:spPr>
        <p:txBody>
          <a:bodyPr>
            <a:normAutofit/>
          </a:bodyPr>
          <a:lstStyle/>
          <a:p>
            <a:r>
              <a:rPr lang="fr-FR" sz="3600" dirty="0" smtClean="0"/>
              <a:t>Risques d’ingérence économique</a:t>
            </a:r>
            <a:endParaRPr lang="fr-FR" sz="3600" dirty="0"/>
          </a:p>
        </p:txBody>
      </p:sp>
      <p:sp>
        <p:nvSpPr>
          <p:cNvPr id="5" name="Rectangle 4"/>
          <p:cNvSpPr/>
          <p:nvPr/>
        </p:nvSpPr>
        <p:spPr>
          <a:xfrm>
            <a:off x="611560" y="1563757"/>
            <a:ext cx="7776864" cy="4370427"/>
          </a:xfrm>
          <a:prstGeom prst="rect">
            <a:avLst/>
          </a:prstGeom>
        </p:spPr>
        <p:txBody>
          <a:bodyPr wrap="square">
            <a:spAutoFit/>
          </a:bodyPr>
          <a:lstStyle/>
          <a:p>
            <a:r>
              <a:rPr lang="fr-FR" sz="2000" b="1" dirty="0" smtClean="0"/>
              <a:t>Les espions chinois s’intéressent aux médicaments suisses</a:t>
            </a:r>
          </a:p>
          <a:p>
            <a:endParaRPr lang="fr-FR" sz="2000" dirty="0" smtClean="0"/>
          </a:p>
          <a:p>
            <a:pPr algn="just"/>
            <a:r>
              <a:rPr lang="fr-FR" sz="2000" dirty="0" smtClean="0"/>
              <a:t>La Chine multiplie les </a:t>
            </a:r>
            <a:r>
              <a:rPr lang="fr-FR" sz="2000" b="1" dirty="0" smtClean="0"/>
              <a:t>vols de données industrielles</a:t>
            </a:r>
            <a:r>
              <a:rPr lang="fr-FR" sz="2000" dirty="0" smtClean="0"/>
              <a:t>, au sein des entreprises et sur la toile. </a:t>
            </a:r>
          </a:p>
          <a:p>
            <a:pPr algn="just"/>
            <a:endParaRPr lang="fr-FR" sz="2000" dirty="0" smtClean="0"/>
          </a:p>
          <a:p>
            <a:pPr algn="just"/>
            <a:r>
              <a:rPr lang="fr-FR" sz="2000" dirty="0" smtClean="0"/>
              <a:t>Un cas récent ciblant une filiale de Roche lui a permis de se renforcer sur le très lucratif marché des traitements </a:t>
            </a:r>
            <a:r>
              <a:rPr lang="fr-FR" sz="2000" dirty="0" err="1" smtClean="0"/>
              <a:t>biosimilaires</a:t>
            </a:r>
            <a:r>
              <a:rPr lang="fr-FR" sz="2000" dirty="0" smtClean="0"/>
              <a:t>.</a:t>
            </a:r>
          </a:p>
          <a:p>
            <a:pPr algn="just"/>
            <a:endParaRPr lang="fr-FR" sz="2000" dirty="0" smtClean="0"/>
          </a:p>
          <a:p>
            <a:pPr algn="just"/>
            <a:r>
              <a:rPr lang="fr-FR" sz="2000" dirty="0" smtClean="0"/>
              <a:t>Ce cas n’est que le dernier exemple de l’appareil </a:t>
            </a:r>
            <a:r>
              <a:rPr lang="fr-FR" sz="2000" b="1" dirty="0" smtClean="0"/>
              <a:t>d’espionnage industriel </a:t>
            </a:r>
            <a:r>
              <a:rPr lang="fr-FR" sz="2000" dirty="0" smtClean="0"/>
              <a:t>mis en place par Pékin. La Chine accuse un lourd retard technologique et a peu de moyens à investir dans la recherche et le développement. Ses dirigeants ont donc misé sur des raccourcis dans l’acquisition du savoir.»</a:t>
            </a:r>
          </a:p>
          <a:p>
            <a:pPr algn="just"/>
            <a:endParaRPr lang="fr-FR" sz="2000" dirty="0" smtClean="0"/>
          </a:p>
          <a:p>
            <a:r>
              <a:rPr lang="fr-FR" i="1" dirty="0" smtClean="0"/>
              <a:t>Journal helvète « Le </a:t>
            </a:r>
            <a:r>
              <a:rPr lang="fr-FR" i="1" dirty="0" err="1" smtClean="0"/>
              <a:t>Temp</a:t>
            </a:r>
            <a:r>
              <a:rPr lang="fr-FR" i="1" dirty="0" smtClean="0"/>
              <a:t> » daté du 9 novembre 2018.</a:t>
            </a:r>
            <a:endParaRPr lang="fr-FR" i="1" dirty="0"/>
          </a:p>
        </p:txBody>
      </p:sp>
    </p:spTree>
    <p:extLst>
      <p:ext uri="{BB962C8B-B14F-4D97-AF65-F5344CB8AC3E}">
        <p14:creationId xmlns:p14="http://schemas.microsoft.com/office/powerpoint/2010/main" val="279601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000" y="1490008"/>
            <a:ext cx="8496944" cy="5109091"/>
          </a:xfrm>
          <a:prstGeom prst="rect">
            <a:avLst/>
          </a:prstGeom>
        </p:spPr>
        <p:txBody>
          <a:bodyPr wrap="square">
            <a:spAutoFit/>
          </a:bodyPr>
          <a:lstStyle/>
          <a:p>
            <a:pPr lvl="0"/>
            <a:r>
              <a:rPr lang="fr-FR" sz="2000" b="1" dirty="0" smtClean="0"/>
              <a:t>Risques </a:t>
            </a:r>
            <a:r>
              <a:rPr lang="fr-FR" sz="2000" b="1" dirty="0"/>
              <a:t>pour les centres de R&amp;D d’entreprises françaises en Chine</a:t>
            </a:r>
            <a:endParaRPr lang="fr-FR" sz="2000" dirty="0"/>
          </a:p>
          <a:p>
            <a:pPr algn="just"/>
            <a:endParaRPr lang="fr-FR" dirty="0" smtClean="0"/>
          </a:p>
          <a:p>
            <a:pPr algn="just"/>
            <a:r>
              <a:rPr lang="fr-FR" dirty="0" smtClean="0"/>
              <a:t>Les </a:t>
            </a:r>
            <a:r>
              <a:rPr lang="fr-FR" dirty="0"/>
              <a:t>sites de R&amp;D ou industriel de sociétés françaises en Chine peuvent également faire l’objet d’actes d’ingérences économiques. </a:t>
            </a:r>
            <a:endParaRPr lang="fr-FR" dirty="0" smtClean="0"/>
          </a:p>
          <a:p>
            <a:pPr algn="just"/>
            <a:r>
              <a:rPr lang="fr-FR" dirty="0" smtClean="0"/>
              <a:t>La </a:t>
            </a:r>
            <a:r>
              <a:rPr lang="fr-FR" dirty="0"/>
              <a:t>réglementation chinoise sur les « mesures administratives pour les données scientifiques », ainsi que la compromission des systèmes d’information du groupe SAFRAN via un site chinois par du personnel chinois en sont les illustrations.</a:t>
            </a:r>
          </a:p>
          <a:p>
            <a:pPr algn="just"/>
            <a:r>
              <a:rPr lang="fr-FR" dirty="0"/>
              <a:t> </a:t>
            </a:r>
          </a:p>
          <a:p>
            <a:pPr algn="just"/>
            <a:r>
              <a:rPr lang="fr-FR" dirty="0"/>
              <a:t>En avril 2018, le gouvernement chinois a promulgué une loi relative aux «</a:t>
            </a:r>
            <a:r>
              <a:rPr lang="fr-FR" b="1" dirty="0"/>
              <a:t> mesures administratives pour les données scientifiques </a:t>
            </a:r>
            <a:r>
              <a:rPr lang="fr-FR" dirty="0"/>
              <a:t>». Sous couvert d’une volonté d’ouverture des données scientifiques et de lutter contre les fraudes scientifiques, le gouvernement chinois a décrété que toutes les données scientifiques produites en Chine devaient être validées par des « centres officiels » avant d’être publiées ou de sortir du pays.</a:t>
            </a:r>
          </a:p>
          <a:p>
            <a:pPr algn="just"/>
            <a:r>
              <a:rPr lang="fr-FR" dirty="0"/>
              <a:t> </a:t>
            </a:r>
          </a:p>
          <a:p>
            <a:pPr algn="just"/>
            <a:r>
              <a:rPr lang="fr-FR" dirty="0"/>
              <a:t>Cette réglementation s’applique aux centres de recherche des entreprises chinoises et étrangères qui effectuent des activités telles que la collecte, la production, le traitement, le partage, la gestion et l’utilisation de données scientifiques soutenues par des fonds publics chinois.</a:t>
            </a:r>
          </a:p>
        </p:txBody>
      </p:sp>
      <p:sp>
        <p:nvSpPr>
          <p:cNvPr id="5" name="Titre 1"/>
          <p:cNvSpPr>
            <a:spLocks noGrp="1"/>
          </p:cNvSpPr>
          <p:nvPr>
            <p:ph type="title"/>
          </p:nvPr>
        </p:nvSpPr>
        <p:spPr>
          <a:xfrm>
            <a:off x="457200" y="274638"/>
            <a:ext cx="8229600" cy="850106"/>
          </a:xfrm>
          <a:solidFill>
            <a:schemeClr val="accent3">
              <a:lumMod val="20000"/>
              <a:lumOff val="80000"/>
            </a:schemeClr>
          </a:solidFill>
        </p:spPr>
        <p:txBody>
          <a:bodyPr>
            <a:normAutofit/>
          </a:bodyPr>
          <a:lstStyle/>
          <a:p>
            <a:r>
              <a:rPr lang="fr-FR" sz="3600" dirty="0" smtClean="0"/>
              <a:t>Risques d’ingérence économique</a:t>
            </a:r>
            <a:endParaRPr lang="fr-FR" sz="3600" dirty="0"/>
          </a:p>
        </p:txBody>
      </p:sp>
    </p:spTree>
    <p:extLst>
      <p:ext uri="{BB962C8B-B14F-4D97-AF65-F5344CB8AC3E}">
        <p14:creationId xmlns:p14="http://schemas.microsoft.com/office/powerpoint/2010/main" val="315347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06090"/>
          </a:xfrm>
          <a:solidFill>
            <a:schemeClr val="accent3">
              <a:lumMod val="20000"/>
              <a:lumOff val="80000"/>
            </a:schemeClr>
          </a:solidFill>
        </p:spPr>
        <p:txBody>
          <a:bodyPr>
            <a:normAutofit/>
          </a:bodyPr>
          <a:lstStyle/>
          <a:p>
            <a:r>
              <a:rPr lang="fr-FR" sz="3600" dirty="0" smtClean="0"/>
              <a:t>Risques de corruption</a:t>
            </a:r>
            <a:endParaRPr lang="fr-FR" sz="3600" dirty="0"/>
          </a:p>
        </p:txBody>
      </p:sp>
      <p:sp>
        <p:nvSpPr>
          <p:cNvPr id="3" name="Rectangle 2"/>
          <p:cNvSpPr/>
          <p:nvPr/>
        </p:nvSpPr>
        <p:spPr>
          <a:xfrm>
            <a:off x="467544" y="5877272"/>
            <a:ext cx="8208912" cy="646331"/>
          </a:xfrm>
          <a:prstGeom prst="rect">
            <a:avLst/>
          </a:prstGeom>
        </p:spPr>
        <p:txBody>
          <a:bodyPr wrap="square">
            <a:spAutoFit/>
          </a:bodyPr>
          <a:lstStyle/>
          <a:p>
            <a:r>
              <a:rPr lang="fr-FR" b="1" dirty="0"/>
              <a:t>CORRUPTION: </a:t>
            </a:r>
            <a:endParaRPr lang="fr-FR" b="1" dirty="0" smtClean="0"/>
          </a:p>
          <a:p>
            <a:r>
              <a:rPr lang="fr-FR" dirty="0" smtClean="0"/>
              <a:t>L'Asie </a:t>
            </a:r>
            <a:r>
              <a:rPr lang="fr-FR" dirty="0"/>
              <a:t>du sud-est reste un terrain de jeu pour les corrupteurs locaux et internationaux</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689"/>
          <a:stretch/>
        </p:blipFill>
        <p:spPr bwMode="auto">
          <a:xfrm>
            <a:off x="1691681" y="1052736"/>
            <a:ext cx="6181330" cy="46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869160"/>
            <a:ext cx="15716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320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912</Words>
  <Application>Microsoft Office PowerPoint</Application>
  <PresentationFormat>Affichage à l'écran (4:3)</PresentationFormat>
  <Paragraphs>124</Paragraphs>
  <Slides>17</Slides>
  <Notes>9</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 La sécurité économique, un vecteur  d'anticipation des risques à l'export ? »  French Healthcare   Mercredi 13 novembre 2019</vt:lpstr>
      <vt:lpstr>Présentation PowerPoint</vt:lpstr>
      <vt:lpstr>La sécurité économique : création de valeur</vt:lpstr>
      <vt:lpstr>- Enjeux : la santé un secteur attractif  - Les risques :  - d’ingérence économique  - lié à la corruption  - « d’arnaque »  - de « contrefaçon »  - La sensibilisation des acteurs économiques  - Les outil de protection</vt:lpstr>
      <vt:lpstr>La santé : un secteur attractif </vt:lpstr>
      <vt:lpstr>Risques d’ingérence économique</vt:lpstr>
      <vt:lpstr>Risques d’ingérence économique</vt:lpstr>
      <vt:lpstr>Risques d’ingérence économique</vt:lpstr>
      <vt:lpstr>Risques de corruption</vt:lpstr>
      <vt:lpstr>Risques de corruption</vt:lpstr>
      <vt:lpstr>Risques « d’arnaque »</vt:lpstr>
      <vt:lpstr>Risques de  contrefaçon</vt:lpstr>
      <vt:lpstr>La sensibilisation des acteurs</vt:lpstr>
      <vt:lpstr>La sensibilisation des acteurs</vt:lpstr>
      <vt:lpstr>La formation des acteurs</vt:lpstr>
      <vt:lpstr>Les outils de protection</vt:lpstr>
      <vt:lpstr>« La sécurité économique, un vecteur  d'anticipation des risques à l'export ? »  French Healthcare   Mercredi 13 novembre 2019</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Risque « compliance »</dc:title>
  <dc:creator>PAMPIN, Mathieu (HFDS)</dc:creator>
  <cp:lastModifiedBy>MARTIN, Arnaud (HFDS)</cp:lastModifiedBy>
  <cp:revision>26</cp:revision>
  <cp:lastPrinted>2019-11-12T18:30:53Z</cp:lastPrinted>
  <dcterms:created xsi:type="dcterms:W3CDTF">2019-11-08T13:23:41Z</dcterms:created>
  <dcterms:modified xsi:type="dcterms:W3CDTF">2019-11-13T07:35:00Z</dcterms:modified>
</cp:coreProperties>
</file>