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2" r:id="rId5"/>
    <p:sldMasterId id="2147483698" r:id="rId6"/>
    <p:sldMasterId id="2147483689" r:id="rId7"/>
    <p:sldMasterId id="2147483703" r:id="rId8"/>
  </p:sldMasterIdLst>
  <p:notesMasterIdLst>
    <p:notesMasterId r:id="rId17"/>
  </p:notesMasterIdLst>
  <p:handoutMasterIdLst>
    <p:handoutMasterId r:id="rId18"/>
  </p:handoutMasterIdLst>
  <p:sldIdLst>
    <p:sldId id="676" r:id="rId9"/>
    <p:sldId id="269" r:id="rId10"/>
    <p:sldId id="326" r:id="rId11"/>
    <p:sldId id="776" r:id="rId12"/>
    <p:sldId id="777" r:id="rId13"/>
    <p:sldId id="274" r:id="rId14"/>
    <p:sldId id="778" r:id="rId15"/>
    <p:sldId id="385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DMS Group" id="{02CA361D-AC29-6343-B6AA-994053CA71E5}">
          <p14:sldIdLst>
            <p14:sldId id="676"/>
            <p14:sldId id="269"/>
            <p14:sldId id="326"/>
            <p14:sldId id="776"/>
            <p14:sldId id="777"/>
            <p14:sldId id="274"/>
            <p14:sldId id="778"/>
            <p14:sldId id="385"/>
          </p14:sldIdLst>
        </p14:section>
        <p14:section name="Template DMS Imaging" id="{A0208B5E-4A31-EC4C-A62F-F921DCF419A4}">
          <p14:sldIdLst/>
        </p14:section>
        <p14:section name="Templates DMS Wellness" id="{1DB0CFAB-8ABE-483D-85F3-409B0B4BF824}">
          <p14:sldIdLst/>
        </p14:section>
        <p14:section name="Templates DMS Biotech" id="{987DE051-AD8C-4134-A951-8F14CBF209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éo BRUNIER" initials="TB" lastIdx="7" clrIdx="0"/>
  <p:cmAuthor id="2" name="Marie-Pascale ABELA" initials="MA" lastIdx="1" clrIdx="1">
    <p:extLst>
      <p:ext uri="{19B8F6BF-5375-455C-9EA6-DF929625EA0E}">
        <p15:presenceInfo xmlns:p15="http://schemas.microsoft.com/office/powerpoint/2012/main" userId="S::mpgeorges@dms-imaging.com::1f9fdaf8-a120-48b7-b15a-1da5651d87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1A7"/>
    <a:srgbClr val="343E48"/>
    <a:srgbClr val="004DB6"/>
    <a:srgbClr val="FD5373"/>
    <a:srgbClr val="2C4EB2"/>
    <a:srgbClr val="CDCDD1"/>
    <a:srgbClr val="00AD68"/>
    <a:srgbClr val="5D6770"/>
    <a:srgbClr val="CAD7EF"/>
    <a:srgbClr val="F9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3399" autoAdjust="0"/>
  </p:normalViewPr>
  <p:slideViewPr>
    <p:cSldViewPr snapToGrid="0" snapToObjects="1">
      <p:cViewPr varScale="1">
        <p:scale>
          <a:sx n="115" d="100"/>
          <a:sy n="115" d="100"/>
        </p:scale>
        <p:origin x="608" y="200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5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3A1A508-2B22-EC4B-AE61-0C424CB80E32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9FF6BE0-02FF-244C-9182-6B92F4313C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22B9EA53-70C2-244E-824C-6007012597EE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53B7C6F-C380-6B48-8F26-F267B23B71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7C6F-C380-6B48-8F26-F267B23B71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4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343E4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5D79A640-795B-4A6B-8BB1-ED8EBD772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A2AF3-F7DB-4EA6-B1BC-D158DABAE9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11737975" cy="5507037"/>
          </a:xfrm>
          <a:prstGeom prst="rect">
            <a:avLst/>
          </a:prstGeom>
        </p:spPr>
        <p:txBody>
          <a:bodyPr lIns="0" tIns="0" rIns="0" bIns="0" numCol="3" spcCol="432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6597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FD5373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FD5373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397819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 +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FD5373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FD5373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4295775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FD5373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quarter" idx="17" hasCustomPrompt="1"/>
          </p:nvPr>
        </p:nvSpPr>
        <p:spPr>
          <a:xfrm>
            <a:off x="6996216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FD5373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quarter" idx="18" hasCustomPrompt="1"/>
          </p:nvPr>
        </p:nvSpPr>
        <p:spPr>
          <a:xfrm>
            <a:off x="9695071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FD5373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39595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FD5373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5868987" cy="5507037"/>
          </a:xfrm>
          <a:prstGeom prst="rect">
            <a:avLst/>
          </a:prstGeom>
        </p:spPr>
        <p:txBody>
          <a:bodyPr lIns="0" tIns="0" rIns="21600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FD5373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6096001" y="1125538"/>
            <a:ext cx="5868987" cy="5507037"/>
          </a:xfrm>
          <a:prstGeom prst="rect">
            <a:avLst/>
          </a:prstGeom>
        </p:spPr>
        <p:txBody>
          <a:bodyPr lIns="21600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FD5373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3786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FD5373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11737975" cy="5507037"/>
          </a:xfrm>
          <a:prstGeom prst="rect">
            <a:avLst/>
          </a:prstGeom>
        </p:spPr>
        <p:txBody>
          <a:bodyPr lIns="0" tIns="0" rIns="0" bIns="0" numCol="3" spcCol="432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FD5373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374241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AD6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AD6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64150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 +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AD6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AD6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4295775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AD6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quarter" idx="17" hasCustomPrompt="1"/>
          </p:nvPr>
        </p:nvSpPr>
        <p:spPr>
          <a:xfrm>
            <a:off x="6996216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AD6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quarter" idx="18" hasCustomPrompt="1"/>
          </p:nvPr>
        </p:nvSpPr>
        <p:spPr>
          <a:xfrm>
            <a:off x="9695071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AD6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1308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AD6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5868987" cy="5507037"/>
          </a:xfrm>
          <a:prstGeom prst="rect">
            <a:avLst/>
          </a:prstGeom>
        </p:spPr>
        <p:txBody>
          <a:bodyPr lIns="0" tIns="0" rIns="21600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AD6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6096001" y="1125538"/>
            <a:ext cx="5868987" cy="5507037"/>
          </a:xfrm>
          <a:prstGeom prst="rect">
            <a:avLst/>
          </a:prstGeom>
        </p:spPr>
        <p:txBody>
          <a:bodyPr lIns="21600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AD6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4116338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AD6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11737975" cy="5507037"/>
          </a:xfrm>
          <a:prstGeom prst="rect">
            <a:avLst/>
          </a:prstGeom>
        </p:spPr>
        <p:txBody>
          <a:bodyPr lIns="0" tIns="0" rIns="0" bIns="0" numCol="3" spcCol="432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AD6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28005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 +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343E4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4295775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quarter" idx="17" hasCustomPrompt="1"/>
          </p:nvPr>
        </p:nvSpPr>
        <p:spPr>
          <a:xfrm>
            <a:off x="6996216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8" hasCustomPrompt="1"/>
          </p:nvPr>
        </p:nvSpPr>
        <p:spPr>
          <a:xfrm>
            <a:off x="9695071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 + 4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9"/>
            <a:ext cx="3600451" cy="1763712"/>
          </a:xfrm>
          <a:prstGeom prst="rect">
            <a:avLst/>
          </a:prstGeom>
        </p:spPr>
        <p:txBody>
          <a:bodyPr lIns="0" tIns="0" rIns="21600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343E4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227013" y="2889250"/>
            <a:ext cx="2610000" cy="3743325"/>
          </a:xfrm>
          <a:prstGeom prst="rect">
            <a:avLst/>
          </a:prstGeom>
          <a:noFill/>
        </p:spPr>
        <p:txBody>
          <a:bodyPr lIns="0" tIns="0" rIns="21600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quarter" idx="18" hasCustomPrompt="1"/>
          </p:nvPr>
        </p:nvSpPr>
        <p:spPr>
          <a:xfrm>
            <a:off x="3269671" y="2889250"/>
            <a:ext cx="2610000" cy="3743325"/>
          </a:xfrm>
          <a:prstGeom prst="rect">
            <a:avLst/>
          </a:prstGeom>
          <a:noFill/>
        </p:spPr>
        <p:txBody>
          <a:bodyPr lIns="0" tIns="0" rIns="21600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quarter" idx="19" hasCustomPrompt="1"/>
          </p:nvPr>
        </p:nvSpPr>
        <p:spPr>
          <a:xfrm>
            <a:off x="6312329" y="2889250"/>
            <a:ext cx="2610000" cy="3743325"/>
          </a:xfrm>
          <a:prstGeom prst="rect">
            <a:avLst/>
          </a:prstGeom>
          <a:noFill/>
        </p:spPr>
        <p:txBody>
          <a:bodyPr lIns="0" tIns="0" rIns="21600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20" hasCustomPrompt="1"/>
          </p:nvPr>
        </p:nvSpPr>
        <p:spPr>
          <a:xfrm>
            <a:off x="9354988" y="2889250"/>
            <a:ext cx="2610000" cy="3743325"/>
          </a:xfrm>
          <a:prstGeom prst="rect">
            <a:avLst/>
          </a:prstGeom>
          <a:noFill/>
        </p:spPr>
        <p:txBody>
          <a:bodyPr lIns="0" tIns="0" rIns="21600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11737975" cy="5507037"/>
          </a:xfrm>
          <a:prstGeom prst="rect">
            <a:avLst/>
          </a:prstGeom>
        </p:spPr>
        <p:txBody>
          <a:bodyPr lIns="0" tIns="0" rIns="0" bIns="0" numCol="3" spcCol="432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343E4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7679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texte +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3" y="1125538"/>
            <a:ext cx="3600450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4295775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4DB6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quarter" idx="17" hasCustomPrompt="1"/>
          </p:nvPr>
        </p:nvSpPr>
        <p:spPr>
          <a:xfrm>
            <a:off x="6996216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4DB6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quarter" idx="18" hasCustomPrompt="1"/>
          </p:nvPr>
        </p:nvSpPr>
        <p:spPr>
          <a:xfrm>
            <a:off x="9695071" y="1125538"/>
            <a:ext cx="2269917" cy="55070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400"/>
              </a:lnSpc>
              <a:spcBef>
                <a:spcPts val="1400"/>
              </a:spcBef>
              <a:buFontTx/>
              <a:buNone/>
              <a:defRPr sz="1300" b="0" i="0" baseline="0">
                <a:solidFill>
                  <a:srgbClr val="004DB6"/>
                </a:solidFill>
                <a:latin typeface="Novecento sans wide Normal" charset="0"/>
                <a:ea typeface="Novecento sans wide Normal" charset="0"/>
                <a:cs typeface="Novecento sans wide Normal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5868987" cy="5507037"/>
          </a:xfrm>
          <a:prstGeom prst="rect">
            <a:avLst/>
          </a:prstGeom>
        </p:spPr>
        <p:txBody>
          <a:bodyPr lIns="0" tIns="0" rIns="21600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6096001" y="1125538"/>
            <a:ext cx="5868987" cy="5507037"/>
          </a:xfrm>
          <a:prstGeom prst="rect">
            <a:avLst/>
          </a:prstGeom>
        </p:spPr>
        <p:txBody>
          <a:bodyPr lIns="21600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110988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11737975" cy="5507037"/>
          </a:xfrm>
          <a:prstGeom prst="rect">
            <a:avLst/>
          </a:prstGeom>
        </p:spPr>
        <p:txBody>
          <a:bodyPr lIns="0" tIns="0" rIns="0" bIns="0" numCol="3" spcCol="43200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EE11D623-8F11-41D0-A50D-85C3E8F4BE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0375" y="180000"/>
            <a:ext cx="8729620" cy="476250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>
              <a:buNone/>
              <a:defRPr sz="2600" b="1" i="0" cap="all" spc="600" baseline="0">
                <a:solidFill>
                  <a:srgbClr val="004DB6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>
              <a:defRPr b="1" i="0"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EEC3E9-F822-431D-ADDA-8FEA4C1464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2" y="1125538"/>
            <a:ext cx="5868987" cy="5507037"/>
          </a:xfrm>
          <a:prstGeom prst="rect">
            <a:avLst/>
          </a:prstGeom>
        </p:spPr>
        <p:txBody>
          <a:bodyPr lIns="0" tIns="0" rIns="21600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8D611BB-FE1C-496A-A24B-6D50763FF3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1" y="1125538"/>
            <a:ext cx="5868987" cy="5507037"/>
          </a:xfrm>
          <a:prstGeom prst="rect">
            <a:avLst/>
          </a:prstGeom>
        </p:spPr>
        <p:txBody>
          <a:bodyPr lIns="216000" tIns="0" rIns="0" bIns="0"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004DB6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24077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796" y="0"/>
            <a:ext cx="2260138" cy="8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8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9" orient="horz" pos="142">
          <p15:clr>
            <a:srgbClr val="F26B43"/>
          </p15:clr>
        </p15:guide>
        <p15:guide id="12" orient="horz" pos="572">
          <p15:clr>
            <a:srgbClr val="F26B43"/>
          </p15:clr>
        </p15:guide>
        <p15:guide id="13" pos="143">
          <p15:clr>
            <a:srgbClr val="F26B43"/>
          </p15:clr>
        </p15:guide>
        <p15:guide id="14" pos="2411">
          <p15:clr>
            <a:srgbClr val="F26B43"/>
          </p15:clr>
        </p15:guide>
        <p15:guide id="15" pos="2706">
          <p15:clr>
            <a:srgbClr val="F26B43"/>
          </p15:clr>
        </p15:guide>
        <p15:guide id="16" pos="4974">
          <p15:clr>
            <a:srgbClr val="F26B43"/>
          </p15:clr>
        </p15:guide>
        <p15:guide id="17" pos="5269">
          <p15:clr>
            <a:srgbClr val="F26B43"/>
          </p15:clr>
        </p15:guide>
        <p15:guide id="18" pos="5122">
          <p15:clr>
            <a:srgbClr val="F26B43"/>
          </p15:clr>
        </p15:guide>
        <p15:guide id="19" pos="2559">
          <p15:clr>
            <a:srgbClr val="F26B43"/>
          </p15:clr>
        </p15:guide>
        <p15:guide id="20" pos="7537">
          <p15:clr>
            <a:srgbClr val="F26B43"/>
          </p15:clr>
        </p15:guide>
        <p15:guide id="21" pos="6403">
          <p15:clr>
            <a:srgbClr val="F26B43"/>
          </p15:clr>
        </p15:guide>
        <p15:guide id="22" pos="1277">
          <p15:clr>
            <a:srgbClr val="F26B43"/>
          </p15:clr>
        </p15:guide>
        <p15:guide id="23" orient="horz" pos="1820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224" y="36285"/>
            <a:ext cx="2232000" cy="8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5" r:id="rId3"/>
    <p:sldLayoutId id="2147483684" r:id="rId4"/>
    <p:sldLayoutId id="2147483695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9" orient="horz" pos="142">
          <p15:clr>
            <a:srgbClr val="F26B43"/>
          </p15:clr>
        </p15:guide>
        <p15:guide id="12" orient="horz" pos="572">
          <p15:clr>
            <a:srgbClr val="F26B43"/>
          </p15:clr>
        </p15:guide>
        <p15:guide id="13" pos="143">
          <p15:clr>
            <a:srgbClr val="F26B43"/>
          </p15:clr>
        </p15:guide>
        <p15:guide id="14" pos="2411">
          <p15:clr>
            <a:srgbClr val="F26B43"/>
          </p15:clr>
        </p15:guide>
        <p15:guide id="15" pos="2706">
          <p15:clr>
            <a:srgbClr val="F26B43"/>
          </p15:clr>
        </p15:guide>
        <p15:guide id="16" pos="4974">
          <p15:clr>
            <a:srgbClr val="F26B43"/>
          </p15:clr>
        </p15:guide>
        <p15:guide id="17" pos="5269">
          <p15:clr>
            <a:srgbClr val="F26B43"/>
          </p15:clr>
        </p15:guide>
        <p15:guide id="18" pos="5122">
          <p15:clr>
            <a:srgbClr val="F26B43"/>
          </p15:clr>
        </p15:guide>
        <p15:guide id="19" pos="2559">
          <p15:clr>
            <a:srgbClr val="F26B43"/>
          </p15:clr>
        </p15:guide>
        <p15:guide id="20" pos="7537">
          <p15:clr>
            <a:srgbClr val="F26B43"/>
          </p15:clr>
        </p15:guide>
        <p15:guide id="21" pos="6403">
          <p15:clr>
            <a:srgbClr val="F26B43"/>
          </p15:clr>
        </p15:guide>
        <p15:guide id="22" pos="1277">
          <p15:clr>
            <a:srgbClr val="F26B43"/>
          </p15:clr>
        </p15:guide>
        <p15:guide id="23" orient="horz" pos="1820">
          <p15:clr>
            <a:srgbClr val="F26B43"/>
          </p15:clr>
        </p15:guide>
        <p15:guide id="24" orient="horz" pos="30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145" y="35106"/>
            <a:ext cx="2232000" cy="8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9" orient="horz" pos="142">
          <p15:clr>
            <a:srgbClr val="F26B43"/>
          </p15:clr>
        </p15:guide>
        <p15:guide id="12" orient="horz" pos="572">
          <p15:clr>
            <a:srgbClr val="F26B43"/>
          </p15:clr>
        </p15:guide>
        <p15:guide id="13" pos="143">
          <p15:clr>
            <a:srgbClr val="F26B43"/>
          </p15:clr>
        </p15:guide>
        <p15:guide id="14" pos="2411">
          <p15:clr>
            <a:srgbClr val="F26B43"/>
          </p15:clr>
        </p15:guide>
        <p15:guide id="15" pos="2706">
          <p15:clr>
            <a:srgbClr val="F26B43"/>
          </p15:clr>
        </p15:guide>
        <p15:guide id="16" pos="4974">
          <p15:clr>
            <a:srgbClr val="F26B43"/>
          </p15:clr>
        </p15:guide>
        <p15:guide id="17" pos="5269">
          <p15:clr>
            <a:srgbClr val="F26B43"/>
          </p15:clr>
        </p15:guide>
        <p15:guide id="18" pos="5122">
          <p15:clr>
            <a:srgbClr val="F26B43"/>
          </p15:clr>
        </p15:guide>
        <p15:guide id="19" pos="2559">
          <p15:clr>
            <a:srgbClr val="F26B43"/>
          </p15:clr>
        </p15:guide>
        <p15:guide id="20" pos="7537">
          <p15:clr>
            <a:srgbClr val="F26B43"/>
          </p15:clr>
        </p15:guide>
        <p15:guide id="21" pos="6403">
          <p15:clr>
            <a:srgbClr val="F26B43"/>
          </p15:clr>
        </p15:guide>
        <p15:guide id="22" pos="1277">
          <p15:clr>
            <a:srgbClr val="F26B43"/>
          </p15:clr>
        </p15:guide>
        <p15:guide id="23" orient="horz" pos="1820">
          <p15:clr>
            <a:srgbClr val="F26B43"/>
          </p15:clr>
        </p15:guide>
        <p15:guide id="24" orient="horz" pos="30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5"/>
            <a:ext cx="2015999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4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9" orient="horz" pos="142">
          <p15:clr>
            <a:srgbClr val="F26B43"/>
          </p15:clr>
        </p15:guide>
        <p15:guide id="12" orient="horz" pos="572">
          <p15:clr>
            <a:srgbClr val="F26B43"/>
          </p15:clr>
        </p15:guide>
        <p15:guide id="13" pos="143">
          <p15:clr>
            <a:srgbClr val="F26B43"/>
          </p15:clr>
        </p15:guide>
        <p15:guide id="14" pos="2411">
          <p15:clr>
            <a:srgbClr val="F26B43"/>
          </p15:clr>
        </p15:guide>
        <p15:guide id="15" pos="2706">
          <p15:clr>
            <a:srgbClr val="F26B43"/>
          </p15:clr>
        </p15:guide>
        <p15:guide id="16" pos="4974">
          <p15:clr>
            <a:srgbClr val="F26B43"/>
          </p15:clr>
        </p15:guide>
        <p15:guide id="17" pos="5269">
          <p15:clr>
            <a:srgbClr val="F26B43"/>
          </p15:clr>
        </p15:guide>
        <p15:guide id="18" pos="5122">
          <p15:clr>
            <a:srgbClr val="F26B43"/>
          </p15:clr>
        </p15:guide>
        <p15:guide id="19" pos="2559">
          <p15:clr>
            <a:srgbClr val="F26B43"/>
          </p15:clr>
        </p15:guide>
        <p15:guide id="20" pos="7537">
          <p15:clr>
            <a:srgbClr val="F26B43"/>
          </p15:clr>
        </p15:guide>
        <p15:guide id="21" pos="6403">
          <p15:clr>
            <a:srgbClr val="F26B43"/>
          </p15:clr>
        </p15:guide>
        <p15:guide id="22" pos="1277">
          <p15:clr>
            <a:srgbClr val="F26B43"/>
          </p15:clr>
        </p15:guide>
        <p15:guide id="23" orient="horz" pos="1820">
          <p15:clr>
            <a:srgbClr val="F26B43"/>
          </p15:clr>
        </p15:guide>
        <p15:guide id="24" orient="horz" pos="306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DCE7E5-5C89-4661-9EE2-1478F5D65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224" y="36285"/>
            <a:ext cx="223497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709">
          <p15:clr>
            <a:srgbClr val="F26B43"/>
          </p15:clr>
        </p15:guide>
        <p15:guide id="9" orient="horz" pos="142">
          <p15:clr>
            <a:srgbClr val="F26B43"/>
          </p15:clr>
        </p15:guide>
        <p15:guide id="12" orient="horz" pos="572">
          <p15:clr>
            <a:srgbClr val="F26B43"/>
          </p15:clr>
        </p15:guide>
        <p15:guide id="13" pos="143">
          <p15:clr>
            <a:srgbClr val="F26B43"/>
          </p15:clr>
        </p15:guide>
        <p15:guide id="14" pos="2411">
          <p15:clr>
            <a:srgbClr val="F26B43"/>
          </p15:clr>
        </p15:guide>
        <p15:guide id="15" pos="2706">
          <p15:clr>
            <a:srgbClr val="F26B43"/>
          </p15:clr>
        </p15:guide>
        <p15:guide id="16" pos="4974">
          <p15:clr>
            <a:srgbClr val="F26B43"/>
          </p15:clr>
        </p15:guide>
        <p15:guide id="17" pos="5269">
          <p15:clr>
            <a:srgbClr val="F26B43"/>
          </p15:clr>
        </p15:guide>
        <p15:guide id="18" pos="5122">
          <p15:clr>
            <a:srgbClr val="F26B43"/>
          </p15:clr>
        </p15:guide>
        <p15:guide id="19" pos="2559">
          <p15:clr>
            <a:srgbClr val="F26B43"/>
          </p15:clr>
        </p15:guide>
        <p15:guide id="20" pos="7537">
          <p15:clr>
            <a:srgbClr val="F26B43"/>
          </p15:clr>
        </p15:guide>
        <p15:guide id="21" pos="6403">
          <p15:clr>
            <a:srgbClr val="F26B43"/>
          </p15:clr>
        </p15:guide>
        <p15:guide id="22" pos="1277">
          <p15:clr>
            <a:srgbClr val="F26B43"/>
          </p15:clr>
        </p15:guide>
        <p15:guide id="23" orient="horz" pos="1820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216701" y="725556"/>
            <a:ext cx="9758597" cy="350354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4400" dirty="0">
                <a:solidFill>
                  <a:schemeClr val="bg1"/>
                </a:solidFill>
              </a:rPr>
              <a:t>PRESENTATION RESAH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i="1" dirty="0">
                <a:solidFill>
                  <a:schemeClr val="bg1"/>
                </a:solidFill>
              </a:rPr>
              <a:t>LE 29.09.2020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141" y="4471140"/>
            <a:ext cx="3731716" cy="1661304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59EC333-8654-47A8-BB20-8C2C69823F8D}"/>
              </a:ext>
            </a:extLst>
          </p:cNvPr>
          <p:cNvSpPr txBox="1">
            <a:spLocks/>
          </p:cNvSpPr>
          <p:nvPr/>
        </p:nvSpPr>
        <p:spPr>
          <a:xfrm>
            <a:off x="173620" y="3202883"/>
            <a:ext cx="6096000" cy="3503543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600" b="1" i="0" kern="120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algn="l"/>
            <a:r>
              <a:rPr lang="fr-FR" sz="1800" dirty="0">
                <a:solidFill>
                  <a:schemeClr val="bg1"/>
                </a:solidFill>
              </a:rPr>
              <a:t>Caroline simonin</a:t>
            </a:r>
          </a:p>
          <a:p>
            <a:pPr algn="l"/>
            <a:r>
              <a:rPr lang="fr-FR" sz="1800" i="1" dirty="0">
                <a:solidFill>
                  <a:schemeClr val="bg1"/>
                </a:solidFill>
              </a:rPr>
              <a:t>Responsable commerciale </a:t>
            </a:r>
            <a:r>
              <a:rPr lang="fr-FR" sz="1800" i="1" dirty="0" err="1">
                <a:solidFill>
                  <a:schemeClr val="bg1"/>
                </a:solidFill>
              </a:rPr>
              <a:t>france</a:t>
            </a:r>
            <a:endParaRPr lang="fr-FR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3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8135144" y="4861605"/>
            <a:ext cx="4060825" cy="1990044"/>
          </a:xfrm>
          <a:prstGeom prst="rect">
            <a:avLst/>
          </a:prstGeom>
          <a:solidFill>
            <a:srgbClr val="CDCDD1"/>
          </a:solidFill>
        </p:spPr>
        <p:txBody>
          <a:bodyPr wrap="square" lIns="216000" tIns="0" rIns="216000" bIns="0" rtlCol="0">
            <a:noAutofit/>
          </a:bodyPr>
          <a:lstStyle/>
          <a:p>
            <a:pPr algn="r">
              <a:lnSpc>
                <a:spcPts val="6600"/>
              </a:lnSpc>
            </a:pPr>
            <a:r>
              <a:rPr lang="fr-FR" sz="4400" b="1" dirty="0">
                <a:solidFill>
                  <a:srgbClr val="343E48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40 ans</a:t>
            </a:r>
          </a:p>
          <a:p>
            <a:pPr algn="r">
              <a:lnSpc>
                <a:spcPts val="2600"/>
              </a:lnSpc>
            </a:pPr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d’Expertise dans </a:t>
            </a:r>
          </a:p>
          <a:p>
            <a:pPr algn="r">
              <a:lnSpc>
                <a:spcPts val="2600"/>
              </a:lnSpc>
            </a:pPr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l’Imagerie Médicale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>
                <a:latin typeface="Novecento sans wide Book" panose="00000405000000000000" pitchFamily="50" charset="0"/>
              </a:rPr>
              <a:t>Chiffres clés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908050"/>
            <a:ext cx="4062413" cy="1981200"/>
          </a:xfrm>
          <a:prstGeom prst="rect">
            <a:avLst/>
          </a:prstGeom>
          <a:solidFill>
            <a:srgbClr val="CDCDD1"/>
          </a:solidFill>
        </p:spPr>
        <p:txBody>
          <a:bodyPr wrap="square" lIns="216000" tIns="0" rIns="216000" bIns="0" rtlCol="0">
            <a:noAutofit/>
          </a:bodyPr>
          <a:lstStyle/>
          <a:p>
            <a:pPr>
              <a:lnSpc>
                <a:spcPts val="6600"/>
              </a:lnSpc>
            </a:pPr>
            <a:r>
              <a:rPr lang="fr-FR" sz="5400" b="1" dirty="0">
                <a:solidFill>
                  <a:srgbClr val="343E48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31,2 </a:t>
            </a:r>
            <a:r>
              <a:rPr lang="fr-FR" sz="3200" b="1" dirty="0">
                <a:solidFill>
                  <a:srgbClr val="343E48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millions€</a:t>
            </a: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de Chiffre d’Affaires en 2019</a:t>
            </a:r>
            <a:b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</a:br>
            <a:b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</a:br>
            <a:endParaRPr lang="fr-FR" sz="17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81087" y="4855008"/>
            <a:ext cx="5250088" cy="1989137"/>
          </a:xfrm>
          <a:prstGeom prst="rect">
            <a:avLst/>
          </a:prstGeom>
          <a:solidFill>
            <a:srgbClr val="5D6770"/>
          </a:solidFill>
        </p:spPr>
        <p:txBody>
          <a:bodyPr wrap="square" lIns="216000" tIns="0" rIns="216000" bIns="0" rtlCol="0">
            <a:noAutofit/>
          </a:bodyPr>
          <a:lstStyle/>
          <a:p>
            <a:pPr>
              <a:lnSpc>
                <a:spcPts val="6600"/>
              </a:lnSpc>
            </a:pPr>
            <a:r>
              <a:rPr lang="fr-FR" sz="6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85%</a:t>
            </a: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de Chiffre d’Affaires </a:t>
            </a: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à l’Export</a:t>
            </a:r>
            <a:b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</a:br>
            <a:endParaRPr lang="fr-FR" sz="1700" dirty="0">
              <a:solidFill>
                <a:srgbClr val="CDCDD1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62413" y="908050"/>
            <a:ext cx="5197701" cy="1981199"/>
          </a:xfrm>
          <a:prstGeom prst="rect">
            <a:avLst/>
          </a:prstGeom>
          <a:solidFill>
            <a:srgbClr val="5D6770"/>
          </a:solidFill>
        </p:spPr>
        <p:txBody>
          <a:bodyPr wrap="square" lIns="216000" tIns="0" rIns="216000" bIns="0" rtlCol="0">
            <a:noAutofit/>
          </a:bodyPr>
          <a:lstStyle/>
          <a:p>
            <a:pPr>
              <a:lnSpc>
                <a:spcPts val="6600"/>
              </a:lnSpc>
            </a:pPr>
            <a:r>
              <a:rPr lang="fr-FR" sz="6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1</a:t>
            </a:r>
            <a:r>
              <a:rPr lang="fr-FR" sz="5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/</a:t>
            </a:r>
            <a:r>
              <a:rPr lang="fr-FR" sz="6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4</a:t>
            </a: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</a:rPr>
              <a:t>Des employés sont affectés </a:t>
            </a:r>
            <a:br>
              <a:rPr lang="fr-FR" sz="1700" dirty="0">
                <a:solidFill>
                  <a:srgbClr val="CDCDD1"/>
                </a:solidFill>
                <a:latin typeface="Novecento sans wide Normal" charset="0"/>
              </a:rPr>
            </a:br>
            <a:r>
              <a:rPr lang="fr-FR" sz="1700" dirty="0">
                <a:solidFill>
                  <a:srgbClr val="CDCDD1"/>
                </a:solidFill>
                <a:latin typeface="Novecento sans wide Normal" charset="0"/>
              </a:rPr>
              <a:t>à la recherche et </a:t>
            </a:r>
            <a:br>
              <a:rPr lang="fr-FR" sz="1700" dirty="0">
                <a:solidFill>
                  <a:srgbClr val="CDCDD1"/>
                </a:solidFill>
                <a:latin typeface="Novecento sans wide Normal" charset="0"/>
              </a:rPr>
            </a:br>
            <a:r>
              <a:rPr lang="fr-FR" sz="1700" dirty="0">
                <a:solidFill>
                  <a:srgbClr val="CDCDD1"/>
                </a:solidFill>
                <a:latin typeface="Novecento sans wide Normal" charset="0"/>
              </a:rPr>
              <a:t>au développement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260114" y="908050"/>
            <a:ext cx="2935855" cy="1981200"/>
          </a:xfrm>
          <a:prstGeom prst="rect">
            <a:avLst/>
          </a:prstGeom>
          <a:solidFill>
            <a:srgbClr val="CDCDD1"/>
          </a:solidFill>
        </p:spPr>
        <p:txBody>
          <a:bodyPr wrap="square" lIns="216000" tIns="0" rIns="216000" bIns="0" rtlCol="0">
            <a:noAutofit/>
          </a:bodyPr>
          <a:lstStyle/>
          <a:p>
            <a:pPr algn="r"/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Côté en bourse sur</a:t>
            </a:r>
          </a:p>
          <a:p>
            <a:pPr algn="r">
              <a:lnSpc>
                <a:spcPts val="2600"/>
              </a:lnSpc>
            </a:pPr>
            <a:endParaRPr lang="fr-FR" sz="17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algn="r">
              <a:lnSpc>
                <a:spcPts val="2600"/>
              </a:lnSpc>
            </a:pPr>
            <a:endParaRPr lang="fr-FR" sz="17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algn="r">
              <a:lnSpc>
                <a:spcPts val="2600"/>
              </a:lnSpc>
            </a:pPr>
            <a:endParaRPr lang="fr-FR" sz="44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algn="r">
              <a:lnSpc>
                <a:spcPts val="2600"/>
              </a:lnSpc>
            </a:pPr>
            <a:r>
              <a:rPr lang="fr-FR" sz="44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DGM</a:t>
            </a:r>
            <a:b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</a:br>
            <a:endParaRPr lang="fr-FR" sz="17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449" y="1328057"/>
            <a:ext cx="2417539" cy="74385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71" y="1690915"/>
            <a:ext cx="934356" cy="93435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040" y="1277257"/>
            <a:ext cx="1228270" cy="122827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791635" y="2901836"/>
            <a:ext cx="3142991" cy="193677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0" rtlCol="0">
            <a:noAutofit/>
          </a:bodyPr>
          <a:lstStyle/>
          <a:p>
            <a:r>
              <a:rPr lang="fr-FR" sz="1600" dirty="0">
                <a:solidFill>
                  <a:srgbClr val="5D6770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Une entreprise en pleine croissance adhérente à la French Healthcare qui travaille à la promotion de l’expertise française en terme de santé.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997020" y="2876550"/>
            <a:ext cx="5194979" cy="1981199"/>
          </a:xfrm>
          <a:prstGeom prst="rect">
            <a:avLst/>
          </a:prstGeom>
          <a:solidFill>
            <a:srgbClr val="343E48"/>
          </a:solidFill>
        </p:spPr>
        <p:txBody>
          <a:bodyPr wrap="square" lIns="216000" tIns="0" rIns="216000" bIns="0" rtlCol="0">
            <a:noAutofit/>
          </a:bodyPr>
          <a:lstStyle/>
          <a:p>
            <a:pPr>
              <a:lnSpc>
                <a:spcPts val="6600"/>
              </a:lnSpc>
            </a:pPr>
            <a:r>
              <a:rPr lang="fr-FR" sz="6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2 sites</a:t>
            </a:r>
          </a:p>
          <a:p>
            <a:pPr>
              <a:lnSpc>
                <a:spcPts val="2600"/>
              </a:lnSpc>
            </a:pPr>
            <a:endParaRPr lang="fr-FR" sz="1700" dirty="0">
              <a:solidFill>
                <a:srgbClr val="CDCDD1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Montpellier et </a:t>
            </a:r>
            <a:r>
              <a:rPr lang="fr-FR" sz="1700" dirty="0" err="1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Nimes</a:t>
            </a: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, </a:t>
            </a:r>
          </a:p>
          <a:p>
            <a:pPr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bientôt réunis</a:t>
            </a:r>
          </a:p>
        </p:txBody>
      </p:sp>
      <p:grpSp>
        <p:nvGrpSpPr>
          <p:cNvPr id="32" name="Grouper 31"/>
          <p:cNvGrpSpPr/>
          <p:nvPr/>
        </p:nvGrpSpPr>
        <p:grpSpPr>
          <a:xfrm>
            <a:off x="10040258" y="3106055"/>
            <a:ext cx="1587501" cy="1602016"/>
            <a:chOff x="10025743" y="3106055"/>
            <a:chExt cx="1587501" cy="1602016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5743" y="3780970"/>
              <a:ext cx="927101" cy="927101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6143" y="3106055"/>
              <a:ext cx="927101" cy="927101"/>
            </a:xfrm>
            <a:prstGeom prst="rect">
              <a:avLst/>
            </a:prstGeom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07466"/>
            <a:ext cx="1312280" cy="115570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0" y="4868863"/>
            <a:ext cx="2880000" cy="1990044"/>
          </a:xfrm>
          <a:prstGeom prst="rect">
            <a:avLst/>
          </a:prstGeom>
          <a:solidFill>
            <a:srgbClr val="CDCDD1"/>
          </a:solidFill>
        </p:spPr>
        <p:txBody>
          <a:bodyPr wrap="square" lIns="216000" tIns="0" rIns="216000" bIns="0" rtlCol="0">
            <a:noAutofit/>
          </a:bodyPr>
          <a:lstStyle/>
          <a:p>
            <a:pPr algn="ctr">
              <a:lnSpc>
                <a:spcPts val="6600"/>
              </a:lnSpc>
            </a:pPr>
            <a:r>
              <a:rPr lang="fr-FR" sz="3000" b="1">
                <a:solidFill>
                  <a:srgbClr val="343E48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+</a:t>
            </a:r>
            <a:r>
              <a:rPr lang="fr-FR" sz="5400" b="1">
                <a:solidFill>
                  <a:srgbClr val="343E48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140</a:t>
            </a:r>
            <a:endParaRPr lang="fr-FR" sz="3200" b="1" dirty="0">
              <a:solidFill>
                <a:srgbClr val="343E48"/>
              </a:solidFill>
              <a:latin typeface="Novecento sans wide Normal" panose="00000505000000000000" pitchFamily="50" charset="0"/>
              <a:ea typeface="Novecento sans wide Medium" charset="0"/>
              <a:cs typeface="Novecento sans wide Medium" charset="0"/>
            </a:endParaRPr>
          </a:p>
          <a:p>
            <a:pPr algn="ctr">
              <a:lnSpc>
                <a:spcPts val="2600"/>
              </a:lnSpc>
            </a:pPr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Distributeurs</a:t>
            </a:r>
          </a:p>
          <a:p>
            <a:pPr algn="ctr">
              <a:lnSpc>
                <a:spcPts val="2600"/>
              </a:lnSpc>
            </a:pPr>
            <a: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agréés</a:t>
            </a:r>
            <a:br>
              <a:rPr lang="fr-FR" sz="1700" dirty="0">
                <a:solidFill>
                  <a:srgbClr val="343E48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</a:br>
            <a:endParaRPr lang="fr-FR" sz="1700" dirty="0">
              <a:solidFill>
                <a:srgbClr val="343E48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37" y="5434202"/>
            <a:ext cx="1207633" cy="12121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87" y="2886600"/>
            <a:ext cx="2880000" cy="1981199"/>
          </a:xfrm>
          <a:prstGeom prst="rect">
            <a:avLst/>
          </a:prstGeom>
          <a:solidFill>
            <a:srgbClr val="343E48"/>
          </a:solidFill>
        </p:spPr>
        <p:txBody>
          <a:bodyPr wrap="square" lIns="216000" tIns="0" rIns="216000" bIns="0" rtlCol="0">
            <a:noAutofit/>
          </a:bodyPr>
          <a:lstStyle/>
          <a:p>
            <a:pPr algn="ctr">
              <a:lnSpc>
                <a:spcPts val="6600"/>
              </a:lnSpc>
            </a:pPr>
            <a:r>
              <a:rPr lang="fr-FR" sz="6000" b="1" dirty="0">
                <a:solidFill>
                  <a:srgbClr val="CDCDD1"/>
                </a:solidFill>
                <a:latin typeface="Novecento sans wide Normal" panose="00000505000000000000" pitchFamily="50" charset="0"/>
                <a:ea typeface="Novecento sans wide Medium" charset="0"/>
                <a:cs typeface="Novecento sans wide Medium" charset="0"/>
              </a:rPr>
              <a:t>144</a:t>
            </a:r>
          </a:p>
          <a:p>
            <a:pPr algn="ctr">
              <a:lnSpc>
                <a:spcPts val="2600"/>
              </a:lnSpc>
            </a:pPr>
            <a:endParaRPr lang="fr-FR" sz="1700" dirty="0">
              <a:solidFill>
                <a:srgbClr val="CDCDD1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algn="ctr">
              <a:lnSpc>
                <a:spcPts val="2600"/>
              </a:lnSpc>
            </a:pPr>
            <a:endParaRPr lang="fr-FR" sz="1700" dirty="0">
              <a:solidFill>
                <a:srgbClr val="CDCDD1"/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algn="ctr">
              <a:lnSpc>
                <a:spcPts val="2600"/>
              </a:lnSpc>
            </a:pPr>
            <a:r>
              <a:rPr lang="fr-FR" sz="1700" dirty="0">
                <a:solidFill>
                  <a:srgbClr val="CDCDD1"/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Employés</a:t>
            </a:r>
          </a:p>
        </p:txBody>
      </p:sp>
      <p:pic>
        <p:nvPicPr>
          <p:cNvPr id="5" name="Image 4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4A6D1669-688F-4AAF-9388-E770EAD295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596" y="3051439"/>
            <a:ext cx="1051560" cy="157734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58" y="3585028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Nouvelle usine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6095184" y="1470012"/>
            <a:ext cx="6096816" cy="5118243"/>
          </a:xfrm>
        </p:spPr>
        <p:txBody>
          <a:bodyPr/>
          <a:lstStyle/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5D6770"/>
                </a:solidFill>
              </a:rPr>
              <a:t>Terrain de 17 000 m² </a:t>
            </a: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67" dirty="0" err="1">
                <a:solidFill>
                  <a:srgbClr val="5D6770"/>
                </a:solidFill>
              </a:rPr>
              <a:t>Bâtiment</a:t>
            </a:r>
            <a:r>
              <a:rPr lang="en-US" sz="1867" dirty="0">
                <a:solidFill>
                  <a:srgbClr val="5D6770"/>
                </a:solidFill>
              </a:rPr>
              <a:t> de 5 500 m² avec trois grands </a:t>
            </a:r>
            <a:r>
              <a:rPr lang="en-US" sz="1867" dirty="0" err="1">
                <a:solidFill>
                  <a:srgbClr val="5D6770"/>
                </a:solidFill>
              </a:rPr>
              <a:t>pôles</a:t>
            </a:r>
            <a:r>
              <a:rPr lang="fr-FR" sz="1867" dirty="0">
                <a:solidFill>
                  <a:srgbClr val="5D677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 administratif, commercial et de conception - 2 500  m²            </a:t>
            </a:r>
            <a:br>
              <a:rPr lang="fr-FR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Production et service après-vente </a:t>
            </a:r>
            <a:r>
              <a:rPr lang="fr-FR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- 1 500 m² </a:t>
            </a:r>
            <a:br>
              <a:rPr lang="fr-FR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Stockage, </a:t>
            </a:r>
            <a:r>
              <a:rPr lang="en-US" sz="1600" i="1" dirty="0" err="1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réception</a:t>
            </a:r>
            <a:r>
              <a:rPr lang="en-US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et expedition </a:t>
            </a:r>
            <a:r>
              <a:rPr lang="fr-FR" sz="16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- 1 500 m² </a:t>
            </a:r>
          </a:p>
          <a:p>
            <a:pPr>
              <a:lnSpc>
                <a:spcPct val="150000"/>
              </a:lnSpc>
            </a:pPr>
            <a:br>
              <a:rPr lang="fr-FR" sz="1867" dirty="0">
                <a:solidFill>
                  <a:srgbClr val="5D6770"/>
                </a:solidFill>
              </a:rPr>
            </a:br>
            <a:r>
              <a:rPr lang="fr-FR" sz="1867" b="1" dirty="0">
                <a:solidFill>
                  <a:srgbClr val="5D6770"/>
                </a:solidFill>
              </a:rPr>
              <a:t>Cette usine permettra au groupe DMS de poursuivre son expansion en doublant sa capacité de production.</a:t>
            </a:r>
          </a:p>
          <a:p>
            <a:pPr>
              <a:lnSpc>
                <a:spcPct val="150000"/>
              </a:lnSpc>
            </a:pPr>
            <a:endParaRPr lang="fr-FR" sz="1400" i="1" dirty="0">
              <a:solidFill>
                <a:srgbClr val="5D677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i="1" dirty="0">
                <a:solidFill>
                  <a:srgbClr val="5D677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En cours de construction -</a:t>
            </a:r>
          </a:p>
        </p:txBody>
      </p:sp>
      <p:pic>
        <p:nvPicPr>
          <p:cNvPr id="6" name="Image 5" descr="Une image contenant herbe, extérieur, champ, broutant&#10;&#10;Description générée automatiquement">
            <a:extLst>
              <a:ext uri="{FF2B5EF4-FFF2-40B4-BE49-F238E27FC236}">
                <a16:creationId xmlns:a16="http://schemas.microsoft.com/office/drawing/2014/main" id="{33B5E10A-41AB-404F-9940-75C1FA3EE3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54" y="933830"/>
            <a:ext cx="4854903" cy="2730883"/>
          </a:xfrm>
          <a:prstGeom prst="rect">
            <a:avLst/>
          </a:prstGeom>
        </p:spPr>
      </p:pic>
      <p:pic>
        <p:nvPicPr>
          <p:cNvPr id="9" name="Image 8" descr="Une image contenant herbe, extérieur, nature, route&#10;&#10;Description générée automatiquement">
            <a:extLst>
              <a:ext uri="{FF2B5EF4-FFF2-40B4-BE49-F238E27FC236}">
                <a16:creationId xmlns:a16="http://schemas.microsoft.com/office/drawing/2014/main" id="{CE939068-6454-40EE-A715-480EFE56E6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54" y="3857372"/>
            <a:ext cx="4860439" cy="2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D9DA8F-04CF-489F-9932-EDBF1D4D0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Valeurs &amp; missions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0237BFE4-2C2E-4F5F-8DBB-BC4094B3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7013" y="1125538"/>
            <a:ext cx="3600450" cy="5507037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fr-FR" dirty="0"/>
              <a:t>Le </a:t>
            </a:r>
            <a:r>
              <a:rPr lang="fr-FR" b="1" dirty="0"/>
              <a:t>Groupe DMS </a:t>
            </a:r>
            <a:r>
              <a:rPr lang="fr-FR" dirty="0"/>
              <a:t>est axé sur l’innovation et l’excellence dans les secteurs d’activités qu’il dessert.</a:t>
            </a:r>
          </a:p>
          <a:p>
            <a:pPr>
              <a:spcBef>
                <a:spcPts val="1400"/>
              </a:spcBef>
            </a:pPr>
            <a:r>
              <a:rPr lang="fr-FR" dirty="0"/>
              <a:t>Avec une base solide dans l’imagerie médicale, le Groupe a capitalisé sur son savoir-faire au cours des 30 dernières années pour se développer dans d’autres secteurs d’activités, y compris plus récemment avec le secteur du bien-être et de la santé. </a:t>
            </a:r>
          </a:p>
          <a:p>
            <a:pPr>
              <a:spcBef>
                <a:spcPts val="1400"/>
              </a:spcBef>
            </a:pPr>
            <a:r>
              <a:rPr lang="fr-FR" dirty="0"/>
              <a:t>En faisant de l’innovation la priorité absolue dans notre travail, le Groupe DMS s’efforce d’apporter à nos marchés les meilleures solutions possibles pour demain.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56B684-4BEE-41F8-87A9-77716045B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322" y="1102801"/>
            <a:ext cx="4149744" cy="538146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D763F6B-EB67-44F6-B08A-79756FD848D8}"/>
              </a:ext>
            </a:extLst>
          </p:cNvPr>
          <p:cNvSpPr txBox="1"/>
          <p:nvPr/>
        </p:nvSpPr>
        <p:spPr>
          <a:xfrm>
            <a:off x="8364538" y="1433777"/>
            <a:ext cx="3600450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7600"/>
              </a:spcAft>
            </a:pPr>
            <a:r>
              <a:rPr lang="fr-FR" sz="2800" b="1" dirty="0">
                <a:solidFill>
                  <a:srgbClr val="9FA1A7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IN</a:t>
            </a:r>
            <a:r>
              <a:rPr lang="fr-FR" sz="2800" b="1" dirty="0">
                <a:solidFill>
                  <a:srgbClr val="343E48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NOVANT</a:t>
            </a:r>
          </a:p>
          <a:p>
            <a:pPr>
              <a:spcAft>
                <a:spcPts val="7600"/>
              </a:spcAft>
            </a:pPr>
            <a:r>
              <a:rPr lang="fr-FR" sz="2800" b="1" dirty="0">
                <a:solidFill>
                  <a:srgbClr val="9FA1A7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IN</a:t>
            </a:r>
            <a:r>
              <a:rPr lang="fr-FR" sz="2800" b="1" dirty="0">
                <a:solidFill>
                  <a:srgbClr val="343E48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TERNATIONAL</a:t>
            </a:r>
          </a:p>
          <a:p>
            <a:pPr>
              <a:spcAft>
                <a:spcPts val="7600"/>
              </a:spcAft>
            </a:pPr>
            <a:r>
              <a:rPr lang="fr-FR" sz="2800" b="1" dirty="0">
                <a:solidFill>
                  <a:srgbClr val="9FA1A7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IN</a:t>
            </a:r>
            <a:r>
              <a:rPr lang="fr-FR" sz="2800" b="1" dirty="0">
                <a:solidFill>
                  <a:srgbClr val="343E48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GENIEUX</a:t>
            </a:r>
          </a:p>
          <a:p>
            <a:pPr>
              <a:spcAft>
                <a:spcPts val="7600"/>
              </a:spcAft>
            </a:pPr>
            <a:r>
              <a:rPr lang="fr-FR" sz="2800" b="1" dirty="0">
                <a:solidFill>
                  <a:srgbClr val="9FA1A7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IN</a:t>
            </a:r>
            <a:r>
              <a:rPr lang="fr-FR" sz="2800" b="1" dirty="0">
                <a:solidFill>
                  <a:srgbClr val="343E48"/>
                </a:solidFill>
                <a:latin typeface="Novecento sans wide DemiBold" charset="0"/>
                <a:ea typeface="Novecento sans wide DemiBold" charset="0"/>
                <a:cs typeface="Novecento sans wide DemiBold" charset="0"/>
              </a:rPr>
              <a:t>DUSTRIEL</a:t>
            </a:r>
          </a:p>
        </p:txBody>
      </p:sp>
    </p:spTree>
    <p:extLst>
      <p:ext uri="{BB962C8B-B14F-4D97-AF65-F5344CB8AC3E}">
        <p14:creationId xmlns:p14="http://schemas.microsoft.com/office/powerpoint/2010/main" val="282856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D9DA8F-04CF-489F-9932-EDBF1D4D0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75" y="180000"/>
            <a:ext cx="9324618" cy="476250"/>
          </a:xfrm>
        </p:spPr>
        <p:txBody>
          <a:bodyPr>
            <a:normAutofit/>
          </a:bodyPr>
          <a:lstStyle/>
          <a:p>
            <a:r>
              <a:rPr lang="fr-FR" dirty="0"/>
              <a:t>Nos Partenaires industriels de 1er rang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194F519-17DC-4BFD-904D-F41374A4571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27012" y="1364573"/>
            <a:ext cx="2602903" cy="1561742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C7C728A-4497-4ACD-9189-8223EC57651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2131289" y="2684019"/>
            <a:ext cx="4142813" cy="2241193"/>
          </a:xfr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C9951286-5CF5-4F94-9E5E-B807E268CF8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7674016" y="3833026"/>
            <a:ext cx="3539018" cy="1860838"/>
          </a:xfr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43B1C353-A5E2-4A58-8609-70E98FA3C9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/>
          <a:stretch>
            <a:fillRect/>
          </a:stretch>
        </p:blipFill>
        <p:spPr>
          <a:xfrm>
            <a:off x="6095185" y="2419707"/>
            <a:ext cx="3242737" cy="880279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0C9CC1-8ED6-4220-969D-DF201066D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291" y="857965"/>
            <a:ext cx="2065943" cy="1561742"/>
          </a:xfrm>
          <a:prstGeom prst="rect">
            <a:avLst/>
          </a:prstGeom>
        </p:spPr>
      </p:pic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AA69EA77-FC2E-4C87-A325-3729D7DB4FBA}"/>
              </a:ext>
            </a:extLst>
          </p:cNvPr>
          <p:cNvSpPr txBox="1">
            <a:spLocks/>
          </p:cNvSpPr>
          <p:nvPr/>
        </p:nvSpPr>
        <p:spPr>
          <a:xfrm>
            <a:off x="441788" y="5969387"/>
            <a:ext cx="8164530" cy="880279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600" b="1" i="0" kern="120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+ DE 3000 TABLES TELECOMMANDEES                                        + DE 5000 OSTEOS …DANS LE MONDE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60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908050"/>
            <a:ext cx="12192000" cy="3960813"/>
          </a:xfrm>
          <a:prstGeom prst="rect">
            <a:avLst/>
          </a:prstGeom>
          <a:solidFill>
            <a:srgbClr val="00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Nos produits phares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27012" y="1840445"/>
            <a:ext cx="11737975" cy="286066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400"/>
              </a:spcBef>
              <a:buFontTx/>
              <a:buNone/>
              <a:defRPr sz="1500" b="0" i="0" baseline="0">
                <a:solidFill>
                  <a:srgbClr val="343E48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 algn="just">
              <a:buFontTx/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algn="ctr"/>
            <a:r>
              <a:rPr lang="fr-FR" sz="3200" b="1" spc="450" dirty="0">
                <a:solidFill>
                  <a:schemeClr val="bg1"/>
                </a:solidFill>
                <a:latin typeface="Novecento sans wide Book" panose="00000405000000000000" pitchFamily="50" charset="0"/>
                <a:ea typeface="Novecento sans wide Medium" charset="0"/>
                <a:cs typeface="Novecento sans wide Medium" charset="0"/>
              </a:rPr>
              <a:t>PLATINUM</a:t>
            </a:r>
          </a:p>
          <a:p>
            <a:pPr algn="ctr"/>
            <a:r>
              <a:rPr lang="fr-FR" sz="3200" b="1" spc="450" dirty="0">
                <a:solidFill>
                  <a:schemeClr val="bg1"/>
                </a:solidFill>
                <a:latin typeface="Novecento sans wide Book" panose="00000405000000000000" pitchFamily="50" charset="0"/>
                <a:ea typeface="Novecento sans wide Medium" charset="0"/>
                <a:cs typeface="Novecento sans wide Medium" charset="0"/>
              </a:rPr>
              <a:t>STRATOS DR</a:t>
            </a:r>
          </a:p>
          <a:p>
            <a:pPr algn="ctr"/>
            <a:r>
              <a:rPr lang="fr-FR" sz="3200" b="1" spc="450" dirty="0">
                <a:solidFill>
                  <a:schemeClr val="bg1"/>
                </a:solidFill>
                <a:latin typeface="Novecento sans wide Book" panose="00000405000000000000" pitchFamily="50" charset="0"/>
                <a:ea typeface="Novecento sans wide Medium" charset="0"/>
                <a:cs typeface="Novecento sans wide Medium" charset="0"/>
              </a:rPr>
              <a:t>BIOMOD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687" y="2371323"/>
            <a:ext cx="2544152" cy="3817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4" y="3032932"/>
            <a:ext cx="3594594" cy="27139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413" y="3553362"/>
            <a:ext cx="4286358" cy="25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5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D9DA8F-04CF-489F-9932-EDBF1D4D0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0374" y="180000"/>
            <a:ext cx="9478731" cy="855224"/>
          </a:xfrm>
        </p:spPr>
        <p:txBody>
          <a:bodyPr>
            <a:normAutofit/>
          </a:bodyPr>
          <a:lstStyle/>
          <a:p>
            <a:r>
              <a:rPr lang="fr-FR" dirty="0"/>
              <a:t>Des Partenaires de proximité couvrant 100% DU TERRITOIRE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6C2530-2748-4621-A14A-10D59B68F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75" y="1035224"/>
            <a:ext cx="3101289" cy="1867212"/>
          </a:xfrm>
          <a:prstGeom prst="rect">
            <a:avLst/>
          </a:prstGeom>
        </p:spPr>
      </p:pic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08B624F6-C944-4105-9532-8909E52BE1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406217" y="2736235"/>
            <a:ext cx="3595668" cy="976086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20421B-CCC6-4530-9E3B-2FA13E4A3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42" y="3712321"/>
            <a:ext cx="2282923" cy="2299056"/>
          </a:xfrm>
          <a:prstGeom prst="rect">
            <a:avLst/>
          </a:prstGeom>
        </p:spPr>
      </p:pic>
      <p:pic>
        <p:nvPicPr>
          <p:cNvPr id="13" name="Image 12" descr="Une image contenant carte&#10;&#10;Description générée automatiquement">
            <a:extLst>
              <a:ext uri="{FF2B5EF4-FFF2-40B4-BE49-F238E27FC236}">
                <a16:creationId xmlns:a16="http://schemas.microsoft.com/office/drawing/2014/main" id="{E47E7487-E077-43A3-A3FE-304B1F001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365" y="1466135"/>
            <a:ext cx="4876852" cy="4184722"/>
          </a:xfrm>
          <a:prstGeom prst="rect">
            <a:avLst/>
          </a:prstGeom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C14E1AF3-D724-4D43-AB3F-57FFA3F1BEED}"/>
              </a:ext>
            </a:extLst>
          </p:cNvPr>
          <p:cNvSpPr txBox="1">
            <a:spLocks/>
          </p:cNvSpPr>
          <p:nvPr/>
        </p:nvSpPr>
        <p:spPr>
          <a:xfrm>
            <a:off x="4027470" y="5938463"/>
            <a:ext cx="8164530" cy="604536"/>
          </a:xfrm>
          <a:prstGeom prst="rect">
            <a:avLst/>
          </a:prstGeom>
        </p:spPr>
        <p:txBody>
          <a:bodyPr lIns="0" tIns="0" rIns="0" bIns="4680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600" b="1" i="0" kern="1200" cap="all" spc="600" baseline="0">
                <a:solidFill>
                  <a:srgbClr val="343E48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Novecento sans wide Book" charset="0"/>
                <a:ea typeface="Novecento sans wide Book" charset="0"/>
                <a:cs typeface="Novecento sans wide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+ DE 400 REFERENCES EN FRANCE</a:t>
            </a:r>
          </a:p>
        </p:txBody>
      </p:sp>
    </p:spTree>
    <p:extLst>
      <p:ext uri="{BB962C8B-B14F-4D97-AF65-F5344CB8AC3E}">
        <p14:creationId xmlns:p14="http://schemas.microsoft.com/office/powerpoint/2010/main" val="16770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832" cy="685800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475732" y="1881478"/>
            <a:ext cx="8729620" cy="47625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Merci de votre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162" y="3660676"/>
            <a:ext cx="4302760" cy="16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682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DMS Group">
  <a:themeElements>
    <a:clrScheme name="DMS Grou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DMS Imaging">
  <a:themeElements>
    <a:clrScheme name="DMS Grou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DMS Wellness">
  <a:themeElements>
    <a:clrScheme name="DMS Grou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DMS Biotech">
  <a:themeElements>
    <a:clrScheme name="DMS Grou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DMS Group">
  <a:themeElements>
    <a:clrScheme name="DMS Grou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E2DF64C504944BC3CD9F09C377A49" ma:contentTypeVersion="10" ma:contentTypeDescription="Crée un document." ma:contentTypeScope="" ma:versionID="09d51aa9eb067ec4b59b8aae7ab4aea7">
  <xsd:schema xmlns:xsd="http://www.w3.org/2001/XMLSchema" xmlns:xs="http://www.w3.org/2001/XMLSchema" xmlns:p="http://schemas.microsoft.com/office/2006/metadata/properties" xmlns:ns2="eabba979-be06-40ab-8136-0efacffc6c11" xmlns:ns3="b78afd3c-7508-4f43-b84b-3e069ca741a9" targetNamespace="http://schemas.microsoft.com/office/2006/metadata/properties" ma:root="true" ma:fieldsID="ada83311805cf21ff0476f6acdb464e9" ns2:_="" ns3:_="">
    <xsd:import namespace="eabba979-be06-40ab-8136-0efacffc6c11"/>
    <xsd:import namespace="b78afd3c-7508-4f43-b84b-3e069ca74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ba979-be06-40ab-8136-0efacffc6c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afd3c-7508-4f43-b84b-3e069ca74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A3112-006B-4C82-95F8-C85A98C0A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11B97C-E933-4C5A-B5F4-06F073ADDE30}">
  <ds:schemaRefs>
    <ds:schemaRef ds:uri="http://purl.org/dc/dcmitype/"/>
    <ds:schemaRef ds:uri="eabba979-be06-40ab-8136-0efacffc6c11"/>
    <ds:schemaRef ds:uri="http://www.w3.org/XML/1998/namespace"/>
    <ds:schemaRef ds:uri="http://purl.org/dc/terms/"/>
    <ds:schemaRef ds:uri="http://schemas.microsoft.com/office/2006/documentManagement/types"/>
    <ds:schemaRef ds:uri="b78afd3c-7508-4f43-b84b-3e069ca741a9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D4AF817-556C-411C-B3C1-08D657E9D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bba979-be06-40ab-8136-0efacffc6c11"/>
    <ds:schemaRef ds:uri="b78afd3c-7508-4f43-b84b-3e069ca74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301</Words>
  <Application>Microsoft Macintosh PowerPoint</Application>
  <PresentationFormat>Grand écran</PresentationFormat>
  <Paragraphs>63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Calibri</vt:lpstr>
      <vt:lpstr>Novecento sans wide Book</vt:lpstr>
      <vt:lpstr>Novecento sans wide DemiBold</vt:lpstr>
      <vt:lpstr>Novecento sans wide Normal</vt:lpstr>
      <vt:lpstr>Segoe UI</vt:lpstr>
      <vt:lpstr>Segoe UI Light</vt:lpstr>
      <vt:lpstr>Wingdings</vt:lpstr>
      <vt:lpstr>Master DMS Group</vt:lpstr>
      <vt:lpstr>Master DMS Imaging</vt:lpstr>
      <vt:lpstr>Master DMS Wellness</vt:lpstr>
      <vt:lpstr>Master DMS Biotech</vt:lpstr>
      <vt:lpstr>Master DMS Group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Elisabeth Arnaud</cp:lastModifiedBy>
  <cp:revision>411</cp:revision>
  <cp:lastPrinted>2020-06-30T07:42:39Z</cp:lastPrinted>
  <dcterms:created xsi:type="dcterms:W3CDTF">2017-05-16T09:15:36Z</dcterms:created>
  <dcterms:modified xsi:type="dcterms:W3CDTF">2020-09-29T12:46:00Z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0x010100AC9E2DF64C504944BC3CD9F09C377A49</vt:lpwstr>
  </property>
</Properties>
</file>