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9" r:id="rId2"/>
    <p:sldId id="349" r:id="rId3"/>
    <p:sldId id="340" r:id="rId4"/>
    <p:sldId id="345" r:id="rId5"/>
    <p:sldId id="347" r:id="rId6"/>
    <p:sldId id="341" r:id="rId7"/>
    <p:sldId id="342" r:id="rId8"/>
    <p:sldId id="348" r:id="rId9"/>
    <p:sldId id="346" r:id="rId10"/>
  </p:sldIdLst>
  <p:sldSz cx="12192000" cy="6858000"/>
  <p:notesSz cx="6799263" cy="9929813"/>
  <p:custShowLst>
    <p:custShow name="Harmonys Trio" id="0">
      <p:sldLst/>
    </p:custShow>
    <p:custShow name="Harmonys Mural/Plafonnier" id="1">
      <p:sldLst/>
    </p:custShow>
    <p:custShow name="Harmonys Extérieur" id="2">
      <p:sldLst/>
    </p:custShow>
    <p:custShow name="Harmonys Microphone" id="3">
      <p:sldLst/>
    </p:custShow>
    <p:custShow name="Boitier boutons" id="4">
      <p:sldLst/>
    </p:custShow>
    <p:custShow name="Harmonys Flash (Int/Ext)" id="5">
      <p:sldLst/>
    </p:custShow>
    <p:custShow name="Commande GSM" id="6">
      <p:sldLst/>
    </p:custShow>
    <p:custShow name="Télécommande" id="7">
      <p:sldLst/>
    </p:custShow>
    <p:custShow name="Sigma" id="8">
      <p:sldLst/>
    </p:custShow>
    <p:custShow name="Logiciel Sigma" id="9">
      <p:sldLst/>
    </p:custShow>
    <p:custShow name="Talk" id="10">
      <p:sldLst/>
    </p:custShow>
    <p:custShow name="Notify" id="11">
      <p:sldLst/>
    </p:custShow>
    <p:custShow name="Stream" id="12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D53"/>
    <a:srgbClr val="FF5050"/>
    <a:srgbClr val="70AD47"/>
    <a:srgbClr val="AAAAAA"/>
    <a:srgbClr val="7F7F7F"/>
    <a:srgbClr val="84B81C"/>
    <a:srgbClr val="FF0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2" autoAdjust="0"/>
    <p:restoredTop sz="85955" autoAdjust="0"/>
  </p:normalViewPr>
  <p:slideViewPr>
    <p:cSldViewPr snapToGrid="0">
      <p:cViewPr varScale="1">
        <p:scale>
          <a:sx n="105" d="100"/>
          <a:sy n="105" d="100"/>
        </p:scale>
        <p:origin x="1256" y="2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31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AED6D-C39E-4097-B32E-96200981087E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9FF1F-2632-46C8-BA8F-286A10FDD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57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45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5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03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9FF1F-2632-46C8-BA8F-286A10FDD6D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7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A6CD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0" y="2693990"/>
            <a:ext cx="12192000" cy="1470025"/>
          </a:xfrm>
        </p:spPr>
        <p:txBody>
          <a:bodyPr>
            <a:normAutofit/>
          </a:bodyPr>
          <a:lstStyle>
            <a:lvl1pPr algn="ctr">
              <a:defRPr sz="4800" b="1" cap="sm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21" y="4898326"/>
            <a:ext cx="1845158" cy="9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250876" y="113610"/>
            <a:ext cx="500067" cy="9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A6CD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A6CD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0" y="6383477"/>
            <a:ext cx="893923" cy="474523"/>
          </a:xfrm>
          <a:prstGeom prst="rect">
            <a:avLst/>
          </a:prstGeom>
        </p:spPr>
      </p:pic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25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sans trait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420" y="6383477"/>
            <a:ext cx="893923" cy="474523"/>
          </a:xfrm>
          <a:prstGeom prst="rect">
            <a:avLst/>
          </a:prstGeom>
        </p:spPr>
      </p:pic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3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sans logo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250876" y="113610"/>
            <a:ext cx="500067" cy="9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A6CD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A6CD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1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ni logo ni trait titre"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45126" y="255787"/>
            <a:ext cx="10737273" cy="796951"/>
          </a:xfrm>
        </p:spPr>
        <p:txBody>
          <a:bodyPr>
            <a:noAutofit/>
          </a:bodyPr>
          <a:lstStyle>
            <a:lvl1pPr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166764" y="0"/>
            <a:ext cx="1025236" cy="227221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27/05/2020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09600" y="1556794"/>
            <a:ext cx="10972800" cy="4569371"/>
          </a:xfrm>
        </p:spPr>
        <p:txBody>
          <a:bodyPr>
            <a:normAutofit/>
          </a:bodyPr>
          <a:lstStyle>
            <a:lvl1pPr marL="360363" indent="-360363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>
              <a:buNone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5918487" y="6491817"/>
            <a:ext cx="590549" cy="366183"/>
          </a:xfrm>
        </p:spPr>
        <p:txBody>
          <a:bodyPr/>
          <a:lstStyle>
            <a:lvl1pPr algn="ctr">
              <a:defRPr lang="fr-FR" sz="11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87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D0ED-2FCE-4307-85FE-A186D732BB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5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odet.com/fr/groupe-bodet/societ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s://www.bodet-time.com/fr/solutions-marche-bodet-time/solution-marche-sante-covid-19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French </a:t>
            </a:r>
            <a:r>
              <a:rPr lang="fr-FR" dirty="0" err="1"/>
              <a:t>Healtcare</a:t>
            </a:r>
            <a:br>
              <a:rPr lang="fr-FR" dirty="0"/>
            </a:br>
            <a:r>
              <a:rPr lang="fr-FR" dirty="0"/>
              <a:t>Présentation des produits Bodet Time</a:t>
            </a:r>
            <a:br>
              <a:rPr lang="fr-FR" dirty="0"/>
            </a:br>
            <a:r>
              <a:rPr lang="fr-FR" dirty="0"/>
              <a:t>29/09/20</a:t>
            </a:r>
          </a:p>
        </p:txBody>
      </p:sp>
      <p:pic>
        <p:nvPicPr>
          <p:cNvPr id="1026" name="Picture 2" descr="LAROQ - Performance &amp; Fitness - Premier fabricant français de matériel de  fitness et muscul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t="26061" r="37604" b="14051"/>
          <a:stretch/>
        </p:blipFill>
        <p:spPr bwMode="auto">
          <a:xfrm>
            <a:off x="6048635" y="6590375"/>
            <a:ext cx="364522" cy="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9" y="1241534"/>
            <a:ext cx="25241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BODET : entreprise familiale française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95879" y="995993"/>
            <a:ext cx="7058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LE LEADER INTERNATIONAL </a:t>
            </a: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 LA MESURE ET GESTION DU TEMPS DEPUIS </a:t>
            </a:r>
            <a:r>
              <a:rPr lang="fr-F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1868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69887" y="2213375"/>
            <a:ext cx="3977578" cy="1015663"/>
            <a:chOff x="759672" y="2587209"/>
            <a:chExt cx="3977578" cy="1015663"/>
          </a:xfrm>
        </p:grpSpPr>
        <p:sp>
          <p:nvSpPr>
            <p:cNvPr id="9" name="ZoneTexte 8"/>
            <p:cNvSpPr txBox="1"/>
            <p:nvPr/>
          </p:nvSpPr>
          <p:spPr>
            <a:xfrm>
              <a:off x="759672" y="2587209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4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79054" y="3079576"/>
              <a:ext cx="35581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ACTIVITÉS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858508" y="4930536"/>
            <a:ext cx="2943944" cy="1522279"/>
            <a:chOff x="759672" y="2480703"/>
            <a:chExt cx="2943944" cy="1522279"/>
          </a:xfrm>
        </p:grpSpPr>
        <p:sp>
          <p:nvSpPr>
            <p:cNvPr id="12" name="ZoneTexte 11"/>
            <p:cNvSpPr txBox="1"/>
            <p:nvPr/>
          </p:nvSpPr>
          <p:spPr>
            <a:xfrm>
              <a:off x="759672" y="2480703"/>
              <a:ext cx="243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+</a:t>
              </a:r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6,3</a:t>
              </a:r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%</a:t>
              </a:r>
              <a:endParaRPr lang="fr-FR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7704" y="3295096"/>
              <a:ext cx="2655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DU CHIFFRE D’AFFAIRES PAR RAPPORT À 2018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858508" y="3490375"/>
            <a:ext cx="3953056" cy="1542675"/>
            <a:chOff x="759671" y="2547726"/>
            <a:chExt cx="3581424" cy="1542675"/>
          </a:xfrm>
        </p:grpSpPr>
        <p:sp>
          <p:nvSpPr>
            <p:cNvPr id="15" name="ZoneTexte 14"/>
            <p:cNvSpPr txBox="1"/>
            <p:nvPr/>
          </p:nvSpPr>
          <p:spPr>
            <a:xfrm>
              <a:off x="759671" y="2547726"/>
              <a:ext cx="3581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98,1</a:t>
              </a:r>
              <a:r>
                <a:rPr lang="fr-FR" sz="4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M€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29" y="3382515"/>
              <a:ext cx="32933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DE CHIFFRE D’AFFAIRES EN 2019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858507" y="1978208"/>
            <a:ext cx="4604793" cy="1693041"/>
            <a:chOff x="759672" y="2542741"/>
            <a:chExt cx="6051268" cy="1693041"/>
          </a:xfrm>
        </p:grpSpPr>
        <p:sp>
          <p:nvSpPr>
            <p:cNvPr id="18" name="ZoneTexte 17"/>
            <p:cNvSpPr txBox="1"/>
            <p:nvPr/>
          </p:nvSpPr>
          <p:spPr>
            <a:xfrm>
              <a:off x="759672" y="2542741"/>
              <a:ext cx="2143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780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7705" y="3527896"/>
              <a:ext cx="57632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prstClr val="white">
                      <a:lumMod val="65000"/>
                    </a:prstClr>
                  </a:solidFill>
                  <a:latin typeface="Calibri"/>
                </a:rPr>
                <a:t>COLLABORATEURS DANS LE MONDE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377994" y="3782733"/>
            <a:ext cx="18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Horlogerie d’édifice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Restauration de cloches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Équipements du clocher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230001" y="4597567"/>
            <a:ext cx="398755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238680" y="3457970"/>
            <a:ext cx="0" cy="235618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396635" y="3531159"/>
            <a:ext cx="1867733" cy="307777"/>
            <a:chOff x="4729934" y="3210686"/>
            <a:chExt cx="1867733" cy="307777"/>
          </a:xfrm>
        </p:grpSpPr>
        <p:sp>
          <p:nvSpPr>
            <p:cNvPr id="24" name="ZoneTexte 23"/>
            <p:cNvSpPr txBox="1"/>
            <p:nvPr/>
          </p:nvSpPr>
          <p:spPr>
            <a:xfrm>
              <a:off x="4797467" y="3210686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prstClr val="black"/>
                  </a:solidFill>
                  <a:latin typeface="Calibri"/>
                </a:rPr>
                <a:t>BODET CAMPANAIRE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2700000">
              <a:off x="4729934" y="3305396"/>
              <a:ext cx="90000" cy="9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328434" y="3799670"/>
            <a:ext cx="228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Gestion du temps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Gestion des ressources humaines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Contrôle d’accès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2347075" y="3548096"/>
            <a:ext cx="1867733" cy="307777"/>
            <a:chOff x="4729934" y="3210686"/>
            <a:chExt cx="1867733" cy="307777"/>
          </a:xfrm>
        </p:grpSpPr>
        <p:sp>
          <p:nvSpPr>
            <p:cNvPr id="28" name="ZoneTexte 27"/>
            <p:cNvSpPr txBox="1"/>
            <p:nvPr/>
          </p:nvSpPr>
          <p:spPr>
            <a:xfrm>
              <a:off x="4797467" y="3210686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20B9DA"/>
                  </a:solidFill>
                  <a:latin typeface="Calibri"/>
                </a:rPr>
                <a:t>BODET SOFTWARE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2700000">
              <a:off x="4729934" y="3305396"/>
              <a:ext cx="90000" cy="90000"/>
            </a:xfrm>
            <a:prstGeom prst="rect">
              <a:avLst/>
            </a:prstGeom>
            <a:solidFill>
              <a:srgbClr val="20B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377994" y="4913599"/>
            <a:ext cx="18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Affichage sportif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Affichage vidéo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Affichage piscine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396635" y="4662025"/>
            <a:ext cx="1867733" cy="307777"/>
            <a:chOff x="4729934" y="3210686"/>
            <a:chExt cx="1867733" cy="307777"/>
          </a:xfrm>
        </p:grpSpPr>
        <p:sp>
          <p:nvSpPr>
            <p:cNvPr id="32" name="ZoneTexte 31"/>
            <p:cNvSpPr txBox="1"/>
            <p:nvPr/>
          </p:nvSpPr>
          <p:spPr>
            <a:xfrm>
              <a:off x="4797467" y="3210686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D9595C"/>
                  </a:solidFill>
                  <a:latin typeface="Calibri"/>
                </a:rPr>
                <a:t>BODET SPORT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2700000">
              <a:off x="4729934" y="3305396"/>
              <a:ext cx="90000" cy="90000"/>
            </a:xfrm>
            <a:prstGeom prst="rect">
              <a:avLst/>
            </a:prstGeom>
            <a:solidFill>
              <a:srgbClr val="D959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328434" y="4930536"/>
            <a:ext cx="228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Horlogerie industrielle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Systèmes de distribution horaire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Systèmes audio</a:t>
            </a:r>
          </a:p>
          <a:p>
            <a:r>
              <a:rPr lang="fr-FR" sz="1200" dirty="0">
                <a:solidFill>
                  <a:prstClr val="black"/>
                </a:solidFill>
                <a:latin typeface="Calibri"/>
              </a:rPr>
              <a:t>Affichage LED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2347075" y="4678962"/>
            <a:ext cx="1867733" cy="307777"/>
            <a:chOff x="4729934" y="3210686"/>
            <a:chExt cx="1867733" cy="307777"/>
          </a:xfrm>
        </p:grpSpPr>
        <p:sp>
          <p:nvSpPr>
            <p:cNvPr id="36" name="ZoneTexte 35"/>
            <p:cNvSpPr txBox="1"/>
            <p:nvPr/>
          </p:nvSpPr>
          <p:spPr>
            <a:xfrm>
              <a:off x="4797467" y="3210686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A6CD53"/>
                  </a:solidFill>
                  <a:latin typeface="Calibri"/>
                </a:rPr>
                <a:t>BODET TIME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2700000">
              <a:off x="4729934" y="3305396"/>
              <a:ext cx="90000" cy="90000"/>
            </a:xfrm>
            <a:prstGeom prst="rect">
              <a:avLst/>
            </a:prstGeom>
            <a:solidFill>
              <a:srgbClr val="A6C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3203" y="6464276"/>
            <a:ext cx="22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hlinkClick r:id="rId2"/>
              </a:rPr>
              <a:t>https://www.bodet.com</a:t>
            </a:r>
            <a:endParaRPr lang="fr-FR" sz="1600" i="1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3"/>
          <a:srcRect l="25085" t="29470" r="50345" b="17705"/>
          <a:stretch/>
        </p:blipFill>
        <p:spPr>
          <a:xfrm>
            <a:off x="9148376" y="2388628"/>
            <a:ext cx="2995449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Bodet Time : qui sommes-nous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41835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8941844" y="3462081"/>
            <a:ext cx="2943944" cy="1522279"/>
            <a:chOff x="2557409" y="715181"/>
            <a:chExt cx="2943944" cy="1522279"/>
          </a:xfrm>
        </p:grpSpPr>
        <p:sp>
          <p:nvSpPr>
            <p:cNvPr id="10" name="ZoneTexte 9"/>
            <p:cNvSpPr txBox="1"/>
            <p:nvPr/>
          </p:nvSpPr>
          <p:spPr>
            <a:xfrm>
              <a:off x="2557409" y="715181"/>
              <a:ext cx="2439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  <a:r>
                <a:rPr lang="fr-FR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2,5</a:t>
              </a:r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45441" y="1529574"/>
              <a:ext cx="2655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DU CHIFFRE D’AFFAIRES PAR RAPPORT À 2018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9043164" y="1543617"/>
            <a:ext cx="2808311" cy="1455256"/>
            <a:chOff x="1081363" y="2423271"/>
            <a:chExt cx="3581424" cy="1455256"/>
          </a:xfrm>
        </p:grpSpPr>
        <p:sp>
          <p:nvSpPr>
            <p:cNvPr id="13" name="ZoneTexte 12"/>
            <p:cNvSpPr txBox="1"/>
            <p:nvPr/>
          </p:nvSpPr>
          <p:spPr>
            <a:xfrm>
              <a:off x="1081363" y="2423271"/>
              <a:ext cx="3111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</a:t>
              </a:r>
              <a:r>
                <a:rPr lang="fr-FR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M€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69393" y="3170641"/>
              <a:ext cx="32933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+mj-ea"/>
                  <a:cs typeface="+mj-cs"/>
                </a:rPr>
                <a:t>DE CHIFFRE D’AFFAIRES EN 2019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 rot="2713179">
            <a:off x="-1780220" y="3989065"/>
            <a:ext cx="3310070" cy="3427336"/>
          </a:xfrm>
          <a:prstGeom prst="rect">
            <a:avLst/>
          </a:prstGeom>
          <a:solidFill>
            <a:srgbClr val="A6C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6CD53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" y="4709817"/>
            <a:ext cx="475200" cy="52788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" y="5527600"/>
            <a:ext cx="475200" cy="29775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" y="6115972"/>
            <a:ext cx="475200" cy="41159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12224" y="4766655"/>
            <a:ext cx="11384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1975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Année de création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2224" y="5304690"/>
            <a:ext cx="14264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34 000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Horloges vendues chaque année dans le monde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2224" y="6104909"/>
            <a:ext cx="947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110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Collaborateurs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594811" y="3602195"/>
            <a:ext cx="4841837" cy="1312237"/>
            <a:chOff x="3736889" y="3762310"/>
            <a:chExt cx="4841837" cy="131223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22" r="87289" b="11102"/>
            <a:stretch/>
          </p:blipFill>
          <p:spPr>
            <a:xfrm>
              <a:off x="3946589" y="3762310"/>
              <a:ext cx="920913" cy="1016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03" t="74544" r="51116" b="12150"/>
            <a:stretch/>
          </p:blipFill>
          <p:spPr>
            <a:xfrm>
              <a:off x="5841129" y="3881557"/>
              <a:ext cx="839072" cy="89675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64" t="75252" r="14504" b="11933"/>
            <a:stretch/>
          </p:blipFill>
          <p:spPr>
            <a:xfrm>
              <a:off x="7377657" y="3914709"/>
              <a:ext cx="857250" cy="8636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36889" y="4662831"/>
              <a:ext cx="14510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EDUCATION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0885" y="4705215"/>
              <a:ext cx="814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SANTE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27665" y="4662831"/>
              <a:ext cx="14510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A6CD53"/>
                  </a:solidFill>
                </a:rPr>
                <a:t>TRANSPORT</a:t>
              </a:r>
              <a:endParaRPr lang="fr-FR" sz="1000" b="1" dirty="0">
                <a:solidFill>
                  <a:srgbClr val="A6CD53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05964" y="1450681"/>
            <a:ext cx="7439025" cy="1907398"/>
            <a:chOff x="1726307" y="2830535"/>
            <a:chExt cx="7439025" cy="1907398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04"/>
            <a:stretch/>
          </p:blipFill>
          <p:spPr>
            <a:xfrm>
              <a:off x="1726307" y="2830535"/>
              <a:ext cx="7439025" cy="88923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46478" y="3831558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HORLOGERIE 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INDUSTRIELLE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73917" y="3814603"/>
              <a:ext cx="16023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SYSTEMES DE DISTRIBUTION HORAIRE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15599" y="3831558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SYSTEMES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AUDIO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57281" y="3796480"/>
              <a:ext cx="1602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AFFICHAGE </a:t>
              </a:r>
            </a:p>
            <a:p>
              <a:pPr algn="ctr"/>
              <a:r>
                <a:rPr lang="fr-FR" b="1" dirty="0">
                  <a:solidFill>
                    <a:srgbClr val="A6CD53"/>
                  </a:solidFill>
                </a:rPr>
                <a:t>LED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5119" y="6342896"/>
            <a:ext cx="9721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hlinkClick r:id="rId9"/>
              </a:rPr>
              <a:t>https://www.bodet-time.com</a:t>
            </a:r>
            <a:endParaRPr lang="fr-FR" i="1" dirty="0"/>
          </a:p>
        </p:txBody>
      </p:sp>
      <p:sp>
        <p:nvSpPr>
          <p:cNvPr id="36" name="Titre 1"/>
          <p:cNvSpPr txBox="1">
            <a:spLocks/>
          </p:cNvSpPr>
          <p:nvPr/>
        </p:nvSpPr>
        <p:spPr>
          <a:xfrm>
            <a:off x="3594811" y="5202394"/>
            <a:ext cx="70581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fr-FR" sz="2400" b="1" i="1" dirty="0">
                <a:solidFill>
                  <a:srgbClr val="A6CD53"/>
                </a:solidFill>
                <a:latin typeface="Calibri"/>
              </a:rPr>
              <a:t>Développement, conception et fabrication française</a:t>
            </a:r>
          </a:p>
        </p:txBody>
      </p:sp>
    </p:spTree>
    <p:extLst>
      <p:ext uri="{BB962C8B-B14F-4D97-AF65-F5344CB8AC3E}">
        <p14:creationId xmlns:p14="http://schemas.microsoft.com/office/powerpoint/2010/main" val="257104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73354" y="1338984"/>
            <a:ext cx="9305175" cy="442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/>
              <a:t>INTERNATIONAL</a:t>
            </a:r>
          </a:p>
          <a:p>
            <a:r>
              <a:rPr lang="fr-FR" sz="1400" b="1" dirty="0"/>
              <a:t>Malaisie, </a:t>
            </a:r>
            <a:r>
              <a:rPr lang="fr-FR" sz="1400" b="1" dirty="0" err="1"/>
              <a:t>Putrajaya</a:t>
            </a:r>
            <a:r>
              <a:rPr lang="fr-FR" sz="1400" b="1" dirty="0"/>
              <a:t> </a:t>
            </a:r>
            <a:r>
              <a:rPr lang="fr-FR" sz="1400" b="1" dirty="0" err="1"/>
              <a:t>Hospital</a:t>
            </a:r>
            <a:r>
              <a:rPr lang="fr-FR" sz="1400" dirty="0"/>
              <a:t>, 2020 : 140 horloges avec système de synchronisation</a:t>
            </a:r>
          </a:p>
          <a:p>
            <a:r>
              <a:rPr lang="fr-FR" sz="1400" b="1" dirty="0"/>
              <a:t>EAU, Latifa </a:t>
            </a:r>
            <a:r>
              <a:rPr lang="fr-FR" sz="1400" b="1" dirty="0" err="1"/>
              <a:t>Hospital</a:t>
            </a:r>
            <a:r>
              <a:rPr lang="fr-FR" sz="1400" dirty="0"/>
              <a:t>, 2020  : 67 horloges avec système de synchronisation</a:t>
            </a:r>
          </a:p>
          <a:p>
            <a:r>
              <a:rPr lang="fr-FR" sz="1400" b="1" dirty="0"/>
              <a:t>Côte d’Ivoire, Clinique PISAM, </a:t>
            </a:r>
            <a:r>
              <a:rPr lang="fr-FR" sz="1400" dirty="0"/>
              <a:t>2020 </a:t>
            </a:r>
            <a:r>
              <a:rPr lang="fr-FR" sz="1400" b="1" dirty="0"/>
              <a:t>:  </a:t>
            </a:r>
            <a:r>
              <a:rPr lang="fr-FR" sz="1400" dirty="0"/>
              <a:t>42 horloges</a:t>
            </a:r>
          </a:p>
          <a:p>
            <a:r>
              <a:rPr lang="fr-FR" sz="1400" b="1" dirty="0"/>
              <a:t>Finlande, Hôpital </a:t>
            </a:r>
            <a:r>
              <a:rPr lang="fi-FI" sz="1400" b="1" dirty="0"/>
              <a:t>Siltasairaala Helsinki, </a:t>
            </a:r>
            <a:r>
              <a:rPr lang="fi-FI" sz="1400" dirty="0"/>
              <a:t>2020 :</a:t>
            </a:r>
            <a:r>
              <a:rPr lang="fi-FI" sz="1400" b="1" dirty="0"/>
              <a:t> </a:t>
            </a:r>
            <a:r>
              <a:rPr lang="fi-FI" sz="1400" dirty="0"/>
              <a:t>736 horloges </a:t>
            </a:r>
            <a:r>
              <a:rPr lang="fr-FR" sz="1400" dirty="0"/>
              <a:t>avec système de synchronisation</a:t>
            </a:r>
          </a:p>
          <a:p>
            <a:r>
              <a:rPr lang="fi-FI" sz="1400" b="1" dirty="0"/>
              <a:t>Pérou, Pucallpa, </a:t>
            </a:r>
            <a:r>
              <a:rPr lang="fi-FI" sz="1400" dirty="0"/>
              <a:t>2019 : 252 horloges </a:t>
            </a:r>
            <a:r>
              <a:rPr lang="fr-FR" sz="1400" dirty="0"/>
              <a:t>avec système de synchronisation</a:t>
            </a:r>
          </a:p>
          <a:p>
            <a:r>
              <a:rPr lang="fi-FI" sz="1400" b="1" dirty="0"/>
              <a:t>Afrique du Sud Duban, </a:t>
            </a:r>
            <a:r>
              <a:rPr lang="fi-FI" sz="1400" dirty="0"/>
              <a:t>2020 </a:t>
            </a:r>
            <a:r>
              <a:rPr lang="fr-FR" sz="1400" dirty="0"/>
              <a:t>: 150 horloges avec système de synchronisation</a:t>
            </a:r>
          </a:p>
          <a:p>
            <a:pPr marL="0" indent="0">
              <a:buNone/>
            </a:pPr>
            <a:r>
              <a:rPr lang="fr-FR" sz="1400" b="1" dirty="0"/>
              <a:t>FRANCE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lnSpc>
                <a:spcPct val="100000"/>
              </a:lnSpc>
              <a:buNone/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 marL="361950" indent="0">
              <a:lnSpc>
                <a:spcPct val="100000"/>
              </a:lnSpc>
              <a:buNone/>
            </a:pPr>
            <a:endParaRPr lang="fr-FR" sz="1400" dirty="0"/>
          </a:p>
          <a:p>
            <a:pPr marL="0" indent="0">
              <a:lnSpc>
                <a:spcPct val="100000"/>
              </a:lnSpc>
              <a:buNone/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>
              <a:lnSpc>
                <a:spcPct val="100000"/>
              </a:lnSpc>
            </a:pPr>
            <a:endParaRPr lang="fr-FR" sz="1400" dirty="0"/>
          </a:p>
          <a:p>
            <a:pPr marL="361950" indent="0">
              <a:lnSpc>
                <a:spcPct val="100000"/>
              </a:lnSpc>
              <a:buNone/>
            </a:pPr>
            <a:endParaRPr lang="fr-FR" sz="1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97526" y="408187"/>
            <a:ext cx="10737273" cy="796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/>
              <a:t>Quelques références clients</a:t>
            </a:r>
          </a:p>
        </p:txBody>
      </p:sp>
      <p:pic>
        <p:nvPicPr>
          <p:cNvPr id="1026" name="Picture 2" descr="Le CHU va prêter main-forte à l'hôpital de Laval - Angers.mavill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" y="4233478"/>
            <a:ext cx="1975966" cy="13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e CHU de Brest : une carte maîtresse pour le territo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Le CHU de Brest : une carte maîtresse pour le territo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2" y="4565892"/>
            <a:ext cx="2265794" cy="19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ages.laprovence.com/media/2013/07/26/diapohopitaleuropeen-vpr_7811.jpg?twic=v1/dpr=2/focus=0x0/cover=580x3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73" y="3617504"/>
            <a:ext cx="2459326" cy="138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7277664" y="3234024"/>
            <a:ext cx="4098925" cy="1727008"/>
            <a:chOff x="7277664" y="3234024"/>
            <a:chExt cx="4098925" cy="1727008"/>
          </a:xfrm>
        </p:grpSpPr>
        <p:pic>
          <p:nvPicPr>
            <p:cNvPr id="1042" name="Picture 18" descr="Les Journées du Patrimoine 2019 à l'hôpital Necker-Enfants malades | Hôpital  Necker-Enfants malad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664" y="3617504"/>
              <a:ext cx="4022725" cy="134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L’hôpital Necker dispose de l’ensemble des spécialités médicales et chirurgicales pour les enfants et de services spécialisés pour adultes. Plus de 4000 professionnels sont dédiés à leur prise en charg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864" y="3234024"/>
              <a:ext cx="1355725" cy="42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8191284" y="5176250"/>
            <a:ext cx="2736275" cy="1540242"/>
            <a:chOff x="7639625" y="5176250"/>
            <a:chExt cx="2736275" cy="1540242"/>
          </a:xfrm>
        </p:grpSpPr>
        <p:pic>
          <p:nvPicPr>
            <p:cNvPr id="1046" name="Picture 22" descr="Bretonneau - CHRU de Tour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25" y="5177337"/>
              <a:ext cx="2736275" cy="153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logo chru tour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045" y="5176250"/>
              <a:ext cx="1121274" cy="58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4617169" y="5176250"/>
            <a:ext cx="3193183" cy="1540242"/>
            <a:chOff x="4617169" y="5176250"/>
            <a:chExt cx="3193183" cy="1540242"/>
          </a:xfrm>
        </p:grpSpPr>
        <p:pic>
          <p:nvPicPr>
            <p:cNvPr id="1050" name="Picture 26" descr="Découvrir l'hôpita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7169" y="5176250"/>
              <a:ext cx="3193183" cy="15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299" y="5176250"/>
              <a:ext cx="911908" cy="911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92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959" y="1446923"/>
            <a:ext cx="3810959" cy="796951"/>
          </a:xfrm>
        </p:spPr>
        <p:txBody>
          <a:bodyPr/>
          <a:lstStyle/>
          <a:p>
            <a:r>
              <a:rPr lang="fr-FR" sz="2000" dirty="0"/>
              <a:t>Pourquoi un serveur de temps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6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36332" y="2177139"/>
            <a:ext cx="10928568" cy="462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3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Délivrer une heure précise et fiable à l’ensemble des équipements d’un réseau</a:t>
            </a:r>
            <a:r>
              <a:rPr lang="fr-FR" sz="1800" dirty="0">
                <a:solidFill>
                  <a:srgbClr val="A6CD53"/>
                </a:solidFill>
              </a:rPr>
              <a:t>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horloges, ordinateurs, imprimantes, contrôle d’accès des bâtiments, système de vidéosurveillance,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badgeage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personnel,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dont les équipements liés à la prise en charge des patients : scanners, appareils respiratoires…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Respecter la sécurité du réseau :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 des risques des cyber-menaces.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Horodater les évènements survenus</a:t>
            </a:r>
            <a:r>
              <a:rPr lang="fr-FR" sz="1800" dirty="0">
                <a:solidFill>
                  <a:srgbClr val="A6CD53"/>
                </a:solidFill>
              </a:rPr>
              <a:t>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les réseaux : intégrité des données digitales traitées, chaque évènement est relié à son information horaire précise.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97526" y="408187"/>
            <a:ext cx="10737273" cy="796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 smtClean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z="2800" dirty="0"/>
              <a:t>NETSILON </a:t>
            </a:r>
          </a:p>
          <a:p>
            <a:r>
              <a:rPr lang="fr-FR" sz="2800" b="0" dirty="0"/>
              <a:t>Des serveurs temps</a:t>
            </a:r>
            <a:r>
              <a:rPr lang="fr-FR" sz="2800" dirty="0"/>
              <a:t> </a:t>
            </a:r>
            <a:r>
              <a:rPr lang="fr-FR" sz="2800" b="0" dirty="0"/>
              <a:t>dédiés aux applications du secteur santé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8" b="36948"/>
          <a:stretch/>
        </p:blipFill>
        <p:spPr>
          <a:xfrm>
            <a:off x="3016073" y="5149055"/>
            <a:ext cx="6564615" cy="13427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STYLE Hôpital </a:t>
            </a:r>
            <a:br>
              <a:rPr lang="fr-FR" sz="2800" dirty="0"/>
            </a:br>
            <a:r>
              <a:rPr lang="fr-FR" sz="2800" b="0" dirty="0"/>
              <a:t>Des horloges dédiées aux</a:t>
            </a:r>
            <a:r>
              <a:rPr lang="fr-FR" sz="2800" dirty="0"/>
              <a:t> salles d’opérations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556794"/>
            <a:ext cx="6716110" cy="3574006"/>
          </a:xfrm>
        </p:spPr>
        <p:txBody>
          <a:bodyPr>
            <a:normAutofit/>
          </a:bodyPr>
          <a:lstStyle/>
          <a:p>
            <a:pPr algn="just"/>
            <a:r>
              <a:rPr lang="fr-FR" sz="1800" b="1" dirty="0">
                <a:solidFill>
                  <a:srgbClr val="A6CD53"/>
                </a:solidFill>
              </a:rPr>
              <a:t>Facile et rapide à lire</a:t>
            </a:r>
            <a:r>
              <a:rPr lang="fr-FR" sz="1800" dirty="0"/>
              <a:t>, affichant les heures, minutes et secondes. 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/>
            <a:r>
              <a:rPr lang="fr-FR" sz="1800" dirty="0"/>
              <a:t>Avec son </a:t>
            </a:r>
            <a:r>
              <a:rPr lang="fr-FR" sz="1800" b="1" dirty="0">
                <a:solidFill>
                  <a:srgbClr val="A6CD53"/>
                </a:solidFill>
              </a:rPr>
              <a:t>chronomètre intégré et contrôlable </a:t>
            </a:r>
            <a:r>
              <a:rPr lang="fr-FR" sz="1800" dirty="0"/>
              <a:t>directement depuis son boîtier de commande, elle permet de maîtriser le temps de tout acte chirurgical (anesthésie, incision, réanimation…). 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/>
            <a:r>
              <a:rPr lang="fr-FR" sz="1800" b="1" dirty="0">
                <a:solidFill>
                  <a:srgbClr val="A6CD53"/>
                </a:solidFill>
              </a:rPr>
              <a:t>Son encadrement en inox </a:t>
            </a:r>
            <a:r>
              <a:rPr lang="fr-FR" sz="1800" dirty="0"/>
              <a:t>et sa </a:t>
            </a:r>
            <a:r>
              <a:rPr lang="fr-FR" sz="1800" b="1" dirty="0">
                <a:solidFill>
                  <a:srgbClr val="A6CD53"/>
                </a:solidFill>
              </a:rPr>
              <a:t>vitre en verre </a:t>
            </a:r>
            <a:r>
              <a:rPr lang="fr-FR" sz="1800" dirty="0"/>
              <a:t>facilitent le nettoyage, résistent aux produits spécifiques des milieux hospitaliers et assurent une parfaite hygiène.</a:t>
            </a:r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algn="just"/>
            <a:endParaRPr lang="fr-FR" sz="1800" dirty="0"/>
          </a:p>
          <a:p>
            <a:pPr marL="361950" indent="0" algn="just">
              <a:buNone/>
            </a:pP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7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46" y="3936531"/>
            <a:ext cx="4483316" cy="2988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1156355"/>
            <a:ext cx="3619500" cy="482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PUPITRE STYLE Hôpital</a:t>
            </a:r>
            <a:br>
              <a:rPr lang="fr-FR" sz="2800" dirty="0"/>
            </a:br>
            <a:r>
              <a:rPr lang="fr-FR" sz="2800" b="0" dirty="0"/>
              <a:t>Indispensable pour le </a:t>
            </a:r>
            <a:r>
              <a:rPr lang="fr-FR" sz="2800" dirty="0"/>
              <a:t>chronométrage de tout acte chirurgical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7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67" y="4270384"/>
            <a:ext cx="1901473" cy="2221433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2454" y="1698408"/>
            <a:ext cx="7462346" cy="2486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4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4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4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4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4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fr-FR" sz="2000" b="1" dirty="0">
                <a:solidFill>
                  <a:srgbClr val="A6CD53"/>
                </a:solidFill>
              </a:rPr>
              <a:t>Compter ou décompter</a:t>
            </a:r>
            <a:r>
              <a:rPr lang="fr-FR" sz="2000" dirty="0">
                <a:solidFill>
                  <a:srgbClr val="A6CD53"/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</a:t>
            </a:r>
            <a:r>
              <a:rPr lang="fr-FR" sz="2000" b="1" dirty="0">
                <a:solidFill>
                  <a:srgbClr val="A6CD53"/>
                </a:solidFill>
              </a:rPr>
              <a:t>temps d’opérations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les blocs opératoires.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85000"/>
                  <a:lumOff val="15000"/>
                </a:sysClr>
              </a:buClr>
              <a:defRPr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Clavier </a:t>
            </a:r>
            <a:r>
              <a:rPr lang="fr-FR" sz="2000" b="1" dirty="0">
                <a:solidFill>
                  <a:srgbClr val="A6CD53"/>
                </a:solidFill>
              </a:rPr>
              <a:t>résistant aux produits de nettoyage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avec</a:t>
            </a:r>
            <a:r>
              <a:rPr lang="fr-FR" sz="2000" b="1" dirty="0">
                <a:solidFill>
                  <a:srgbClr val="A6CD53"/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</a:t>
            </a:r>
            <a:r>
              <a:rPr lang="fr-FR" sz="2000" b="1" dirty="0">
                <a:solidFill>
                  <a:srgbClr val="A6CD53"/>
                </a:solidFill>
              </a:rPr>
              <a:t> finitions étanches et robustes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faites pour durer. 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85000"/>
                  <a:lumOff val="15000"/>
                </a:sysClr>
              </a:buClr>
              <a:defRPr/>
            </a:pPr>
            <a:r>
              <a:rPr lang="fr-FR" sz="2000" b="1" dirty="0">
                <a:solidFill>
                  <a:srgbClr val="A6CD53"/>
                </a:solidFill>
              </a:rPr>
              <a:t>Soucieux de l’environnement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il ne contient </a:t>
            </a:r>
            <a:r>
              <a:rPr lang="fr-FR" sz="2000" b="1" dirty="0">
                <a:solidFill>
                  <a:srgbClr val="A6CD53"/>
                </a:solidFill>
              </a:rPr>
              <a:t>aucune batterie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est alimenté depuis l’horloge.</a:t>
            </a:r>
          </a:p>
          <a:p>
            <a:pPr marL="0" indent="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85000"/>
                  <a:lumOff val="15000"/>
                </a:sysClr>
              </a:buClr>
              <a:buNone/>
              <a:defRPr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82" y="1663700"/>
            <a:ext cx="3564467" cy="2673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Afficher le temps partout dans les établissements de santé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638766" y="6491817"/>
            <a:ext cx="590549" cy="366183"/>
          </a:xfrm>
        </p:spPr>
        <p:txBody>
          <a:bodyPr/>
          <a:lstStyle/>
          <a:p>
            <a:pPr>
              <a:defRPr/>
            </a:pPr>
            <a:fld id="{AD3B12E2-4465-49D3-A930-0B6543F4AF1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556794"/>
            <a:ext cx="7188200" cy="5180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analogiques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/>
              <a:t>Incontournable pour afficher l’heure dans les </a:t>
            </a:r>
            <a:r>
              <a:rPr lang="fr-FR" sz="1800" b="1" dirty="0">
                <a:solidFill>
                  <a:srgbClr val="A6CD53"/>
                </a:solidFill>
              </a:rPr>
              <a:t>halls.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/>
          </a:p>
          <a:p>
            <a:pPr algn="just">
              <a:lnSpc>
                <a:spcPct val="100000"/>
              </a:lnSpc>
            </a:pPr>
            <a:endParaRPr lang="fr-FR" sz="1800" b="1" dirty="0">
              <a:solidFill>
                <a:srgbClr val="A6CD53"/>
              </a:solidFill>
            </a:endParaRPr>
          </a:p>
          <a:p>
            <a:pPr algn="just">
              <a:lnSpc>
                <a:spcPct val="100000"/>
              </a:lnSpc>
            </a:pPr>
            <a:endParaRPr lang="fr-FR" sz="1800" b="1" dirty="0">
              <a:solidFill>
                <a:srgbClr val="A6CD53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digitales LED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/>
              <a:t>Une gamme d’horloges au contraste dédiée à l’affichage de l’heure dans les </a:t>
            </a:r>
            <a:r>
              <a:rPr lang="fr-FR" sz="1800" b="1" dirty="0">
                <a:solidFill>
                  <a:srgbClr val="A6CD53"/>
                </a:solidFill>
              </a:rPr>
              <a:t>couloirs et chambres.</a:t>
            </a:r>
          </a:p>
          <a:p>
            <a:pPr marL="361950" indent="0" algn="just">
              <a:lnSpc>
                <a:spcPct val="100000"/>
              </a:lnSpc>
              <a:buNone/>
            </a:pP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4" t="34502" r="26980" b="41042"/>
          <a:stretch/>
        </p:blipFill>
        <p:spPr>
          <a:xfrm>
            <a:off x="9899365" y="4687347"/>
            <a:ext cx="1172875" cy="16669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32" y="1052738"/>
            <a:ext cx="2465864" cy="16439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68" y="2971800"/>
            <a:ext cx="2411138" cy="16085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90" y="5173866"/>
            <a:ext cx="1749425" cy="1166283"/>
          </a:xfrm>
          <a:prstGeom prst="rect">
            <a:avLst/>
          </a:prstGeom>
        </p:spPr>
      </p:pic>
      <p:sp>
        <p:nvSpPr>
          <p:cNvPr id="27" name="Espace réservé du contenu 2"/>
          <p:cNvSpPr txBox="1">
            <a:spLocks/>
          </p:cNvSpPr>
          <p:nvPr/>
        </p:nvSpPr>
        <p:spPr>
          <a:xfrm>
            <a:off x="4946650" y="3405172"/>
            <a:ext cx="7188200" cy="899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6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6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6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6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6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sz="1800" b="1" dirty="0">
                <a:solidFill>
                  <a:srgbClr val="A6CD53"/>
                </a:solidFill>
              </a:rPr>
              <a:t>Horloges digitales LCD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fr-FR" sz="1800" dirty="0"/>
              <a:t>Des horloges discrètes pour afficher l’heure et la date dans les </a:t>
            </a:r>
            <a:r>
              <a:rPr lang="fr-FR" sz="1800" b="1" dirty="0">
                <a:solidFill>
                  <a:srgbClr val="A6CD53"/>
                </a:solidFill>
              </a:rPr>
              <a:t>chambres.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b="1" dirty="0">
              <a:solidFill>
                <a:srgbClr val="A6CD53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82" y="6115972"/>
            <a:ext cx="2100598" cy="8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230190"/>
            <a:ext cx="12192000" cy="2843210"/>
          </a:xfrm>
        </p:spPr>
        <p:txBody>
          <a:bodyPr>
            <a:normAutofit/>
          </a:bodyPr>
          <a:lstStyle/>
          <a:p>
            <a:r>
              <a:rPr lang="fr-FR" dirty="0"/>
              <a:t>Merci pour votre attention</a:t>
            </a:r>
            <a:br>
              <a:rPr lang="fr-FR" dirty="0"/>
            </a:b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022366" y="1829219"/>
            <a:ext cx="8147268" cy="290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4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20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8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Tx/>
              <a:buBlip>
                <a:blip r:embed="rId2"/>
              </a:buBlip>
              <a:defRPr sz="1600" kern="1200">
                <a:solidFill>
                  <a:srgbClr val="7F7F7F"/>
                </a:solidFill>
                <a:latin typeface="+mn-lt"/>
                <a:ea typeface="Verdana" pitchFamily="34" charset="0"/>
                <a:cs typeface="Arial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Pour toutes informations complémentaires, contactez 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Patrick GENTES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Directeur des ventes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E-mail : patrick.gentes@bodet-timesport.com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r-FR" b="1" dirty="0">
                <a:solidFill>
                  <a:schemeClr val="bg1"/>
                </a:solidFill>
              </a:rPr>
              <a:t>Tél. : 02.41.46.26.80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AROQ - Performance &amp; Fitness - Premier fabricant français de matériel de  fitness et muscul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t="26061" r="37604" b="14051"/>
          <a:stretch/>
        </p:blipFill>
        <p:spPr bwMode="auto">
          <a:xfrm>
            <a:off x="6048635" y="6590375"/>
            <a:ext cx="364522" cy="4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20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14612</TotalTime>
  <Words>573</Words>
  <Application>Microsoft Macintosh PowerPoint</Application>
  <PresentationFormat>Grand écran</PresentationFormat>
  <Paragraphs>120</Paragraphs>
  <Slides>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  <vt:variant>
        <vt:lpstr>Diaporamas personnalisés</vt:lpstr>
      </vt:variant>
      <vt:variant>
        <vt:i4>13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Thème Office</vt:lpstr>
      <vt:lpstr>French Healtcare Présentation des produits Bodet Time 29/09/20</vt:lpstr>
      <vt:lpstr>BODET : entreprise familiale française</vt:lpstr>
      <vt:lpstr>Bodet Time : qui sommes-nous ?</vt:lpstr>
      <vt:lpstr>Présentation PowerPoint</vt:lpstr>
      <vt:lpstr>Pourquoi un serveur de temps ?</vt:lpstr>
      <vt:lpstr>STYLE Hôpital  Des horloges dédiées aux salles d’opérations</vt:lpstr>
      <vt:lpstr>PUPITRE STYLE Hôpital Indispensable pour le chronométrage de tout acte chirurgical</vt:lpstr>
      <vt:lpstr>Afficher le temps partout dans les établissements de santé</vt:lpstr>
      <vt:lpstr>Merci pour votre attention </vt:lpstr>
      <vt:lpstr>Harmonys Trio</vt:lpstr>
      <vt:lpstr>Harmonys Mural/Plafonnier</vt:lpstr>
      <vt:lpstr>Harmonys Extérieur</vt:lpstr>
      <vt:lpstr>Harmonys Microphone</vt:lpstr>
      <vt:lpstr>Boitier boutons</vt:lpstr>
      <vt:lpstr>Harmonys Flash (Int/Ext)</vt:lpstr>
      <vt:lpstr>Commande GSM</vt:lpstr>
      <vt:lpstr>Télécommande</vt:lpstr>
      <vt:lpstr>Sigma</vt:lpstr>
      <vt:lpstr>Logiciel Sigma</vt:lpstr>
      <vt:lpstr>Talk</vt:lpstr>
      <vt:lpstr>Notify</vt:lpstr>
      <vt:lpstr>Stream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Corinne</dc:creator>
  <cp:lastModifiedBy>Elisabeth Arnaud</cp:lastModifiedBy>
  <cp:revision>399</cp:revision>
  <cp:lastPrinted>2020-01-28T17:03:33Z</cp:lastPrinted>
  <dcterms:created xsi:type="dcterms:W3CDTF">2019-07-02T10:14:01Z</dcterms:created>
  <dcterms:modified xsi:type="dcterms:W3CDTF">2020-09-29T10:08:45Z</dcterms:modified>
</cp:coreProperties>
</file>