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9" r:id="rId2"/>
    <p:sldId id="349" r:id="rId3"/>
    <p:sldId id="340" r:id="rId4"/>
    <p:sldId id="345" r:id="rId5"/>
    <p:sldId id="347" r:id="rId6"/>
    <p:sldId id="341" r:id="rId7"/>
    <p:sldId id="342" r:id="rId8"/>
    <p:sldId id="348" r:id="rId9"/>
    <p:sldId id="346" r:id="rId10"/>
  </p:sldIdLst>
  <p:sldSz cx="12192000" cy="6858000"/>
  <p:notesSz cx="6799263" cy="9929813"/>
  <p:custShowLst>
    <p:custShow name="Harmonys Trio" id="0">
      <p:sldLst/>
    </p:custShow>
    <p:custShow name="Harmonys Mural/Plafonnier" id="1">
      <p:sldLst/>
    </p:custShow>
    <p:custShow name="Harmonys Extérieur" id="2">
      <p:sldLst/>
    </p:custShow>
    <p:custShow name="Harmonys Microphone" id="3">
      <p:sldLst/>
    </p:custShow>
    <p:custShow name="Boitier boutons" id="4">
      <p:sldLst/>
    </p:custShow>
    <p:custShow name="Harmonys Flash (Int/Ext)" id="5">
      <p:sldLst/>
    </p:custShow>
    <p:custShow name="Commande GSM" id="6">
      <p:sldLst/>
    </p:custShow>
    <p:custShow name="Télécommande" id="7">
      <p:sldLst/>
    </p:custShow>
    <p:custShow name="Sigma" id="8">
      <p:sldLst/>
    </p:custShow>
    <p:custShow name="Logiciel Sigma" id="9">
      <p:sldLst/>
    </p:custShow>
    <p:custShow name="Talk" id="10">
      <p:sldLst/>
    </p:custShow>
    <p:custShow name="Notify" id="11">
      <p:sldLst/>
    </p:custShow>
    <p:custShow name="Stream" id="12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D53"/>
    <a:srgbClr val="FF5050"/>
    <a:srgbClr val="70AD47"/>
    <a:srgbClr val="AAAAAA"/>
    <a:srgbClr val="7F7F7F"/>
    <a:srgbClr val="84B81C"/>
    <a:srgbClr val="FF0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2" autoAdjust="0"/>
    <p:restoredTop sz="73736" autoAdjust="0"/>
  </p:normalViewPr>
  <p:slideViewPr>
    <p:cSldViewPr snapToGrid="0">
      <p:cViewPr varScale="1">
        <p:scale>
          <a:sx n="89" d="100"/>
          <a:sy n="89" d="100"/>
        </p:scale>
        <p:origin x="1848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31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F6D8-93DD-4A97-A315-2A4AA6E7F25B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3AA89-D93E-4868-92DA-1ED6A0000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12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AED6D-C39E-4097-B32E-96200981087E}" type="datetimeFigureOut">
              <a:rPr lang="fr-FR" smtClean="0"/>
              <a:t>04/11/2020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FF1F-2632-46C8-BA8F-286A10FDD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7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45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Commande</a:t>
            </a:r>
            <a:r>
              <a:rPr lang="fr-FR" baseline="0" dirty="0"/>
              <a:t> de </a:t>
            </a:r>
            <a:r>
              <a:rPr lang="fr-FR" baseline="0" dirty="0" err="1"/>
              <a:t>Netsilon</a:t>
            </a:r>
            <a:r>
              <a:rPr lang="fr-FR" baseline="0" dirty="0"/>
              <a:t> par</a:t>
            </a:r>
            <a:r>
              <a:rPr lang="fr-FR" dirty="0"/>
              <a:t> ORPEA</a:t>
            </a:r>
          </a:p>
          <a:p>
            <a:r>
              <a:rPr lang="fr-FR" dirty="0"/>
              <a:t>Octobre 2019 à Puteaux 92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5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03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 d’utilisation</a:t>
            </a:r>
            <a:r>
              <a:rPr lang="fr-FR" baseline="0" dirty="0"/>
              <a:t> :</a:t>
            </a:r>
          </a:p>
          <a:p>
            <a:r>
              <a:rPr lang="fr-FR" baseline="0" dirty="0"/>
              <a:t>- Photo des résidents</a:t>
            </a:r>
          </a:p>
          <a:p>
            <a:pPr marL="0" indent="0">
              <a:buFontTx/>
              <a:buNone/>
            </a:pPr>
            <a:r>
              <a:rPr lang="fr-FR" dirty="0"/>
              <a:t>- Galette des Rois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Repas de Noël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Heures de visites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Médias : </a:t>
            </a:r>
            <a:r>
              <a:rPr lang="fr-FR" baseline="0" dirty="0" err="1"/>
              <a:t>ppt</a:t>
            </a:r>
            <a:r>
              <a:rPr lang="fr-FR" baseline="0" dirty="0"/>
              <a:t>, image, </a:t>
            </a:r>
            <a:r>
              <a:rPr lang="fr-FR" baseline="0" dirty="0" err="1"/>
              <a:t>pdf</a:t>
            </a:r>
            <a:r>
              <a:rPr lang="fr-FR" baseline="0" dirty="0"/>
              <a:t>, vidéo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Météo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72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Horloges digitales LED</a:t>
            </a:r>
          </a:p>
          <a:p>
            <a:r>
              <a:rPr lang="fr-FR" dirty="0">
                <a:solidFill>
                  <a:srgbClr val="FF0000"/>
                </a:solidFill>
              </a:rPr>
              <a:t>Maison de retraite / résidence médicalisées = horloges avec appel malade</a:t>
            </a:r>
          </a:p>
          <a:p>
            <a:r>
              <a:rPr lang="fr-FR" dirty="0">
                <a:solidFill>
                  <a:srgbClr val="FF0000"/>
                </a:solidFill>
              </a:rPr>
              <a:t>Clinique psychiatrique = horloge renforcée =&gt; rencontre RESAH avec partenaire pour développement d’une solution pour chambre isolement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65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A6CD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0" y="2693990"/>
            <a:ext cx="12192000" cy="1470025"/>
          </a:xfrm>
        </p:spPr>
        <p:txBody>
          <a:bodyPr>
            <a:normAutofit/>
          </a:bodyPr>
          <a:lstStyle>
            <a:lvl1pPr algn="ctr">
              <a:defRPr sz="4800" b="1" cap="sm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421" y="4898326"/>
            <a:ext cx="1845158" cy="9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250876" y="113610"/>
            <a:ext cx="500067" cy="9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A6CD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A6CD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420" y="6383477"/>
            <a:ext cx="893923" cy="474523"/>
          </a:xfrm>
          <a:prstGeom prst="rect">
            <a:avLst/>
          </a:prstGeom>
        </p:spPr>
      </p:pic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25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sans trait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420" y="6383477"/>
            <a:ext cx="893923" cy="474523"/>
          </a:xfrm>
          <a:prstGeom prst="rect">
            <a:avLst/>
          </a:prstGeom>
        </p:spPr>
      </p:pic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sans logo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250876" y="113610"/>
            <a:ext cx="500067" cy="9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A6CD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A6CD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1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ni logo ni trait titre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8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D0ED-2FCE-4307-85FE-A186D732B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odet.com/fr/groupe-bodet/socie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bodet-time.com/fr/solutions-marche-bodet-time/solution-marche-sante-covid-19.html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French </a:t>
            </a:r>
            <a:r>
              <a:rPr lang="fr-FR" dirty="0" err="1"/>
              <a:t>Healtcare</a:t>
            </a:r>
            <a:br>
              <a:rPr lang="fr-FR" dirty="0"/>
            </a:br>
            <a:r>
              <a:rPr lang="fr-FR" dirty="0"/>
              <a:t>Présentation des produits Bodet Time</a:t>
            </a:r>
            <a:br>
              <a:rPr lang="fr-FR" dirty="0"/>
            </a:br>
            <a:r>
              <a:rPr lang="fr-FR" dirty="0"/>
              <a:t>02/11/20</a:t>
            </a:r>
          </a:p>
        </p:txBody>
      </p:sp>
      <p:pic>
        <p:nvPicPr>
          <p:cNvPr id="1026" name="Picture 2" descr="LAROQ - Performance &amp; Fitness - Premier fabricant français de matériel de  fitness et muscula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8635" y="6590375"/>
            <a:ext cx="364522" cy="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rpea — Wikipé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75" y="106620"/>
            <a:ext cx="4332342" cy="21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BODET : entreprise familiale française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95879" y="814877"/>
            <a:ext cx="7058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LE LEADER INTERNATIONAL </a:t>
            </a: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 LA MESURE ET GESTION DU TEMPS DEPUIS </a:t>
            </a:r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1868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3203" y="6464276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hlinkClick r:id="rId2"/>
              </a:rPr>
              <a:t>https://www.bodet.com</a:t>
            </a:r>
            <a:endParaRPr lang="fr-FR" sz="1600" i="1" dirty="0"/>
          </a:p>
        </p:txBody>
      </p:sp>
      <p:pic>
        <p:nvPicPr>
          <p:cNvPr id="40" name="Picture 2" descr="LAROQ - Performance &amp; Fitness - Premier fabricant français de matériel de  fitness et musculati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5495" y="472198"/>
            <a:ext cx="365761" cy="3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3486150" y="3286651"/>
            <a:ext cx="2655912" cy="1492415"/>
            <a:chOff x="770863" y="2480703"/>
            <a:chExt cx="2655912" cy="1492415"/>
          </a:xfrm>
        </p:grpSpPr>
        <p:sp>
          <p:nvSpPr>
            <p:cNvPr id="42" name="ZoneTexte 41"/>
            <p:cNvSpPr txBox="1"/>
            <p:nvPr/>
          </p:nvSpPr>
          <p:spPr>
            <a:xfrm>
              <a:off x="777090" y="2480703"/>
              <a:ext cx="243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+</a:t>
              </a:r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6,3</a:t>
              </a:r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%</a:t>
              </a:r>
              <a:endParaRPr lang="fr-F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0863" y="3265232"/>
              <a:ext cx="2655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DE CHIFFRE D’AFFAIRES PAR RAPPORT À 2018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474958" y="1846490"/>
            <a:ext cx="3953057" cy="1519547"/>
            <a:chOff x="759670" y="2547726"/>
            <a:chExt cx="3581425" cy="1519547"/>
          </a:xfrm>
        </p:grpSpPr>
        <p:sp>
          <p:nvSpPr>
            <p:cNvPr id="45" name="ZoneTexte 44"/>
            <p:cNvSpPr txBox="1"/>
            <p:nvPr/>
          </p:nvSpPr>
          <p:spPr>
            <a:xfrm>
              <a:off x="759671" y="2547726"/>
              <a:ext cx="3581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98,1</a:t>
              </a:r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M€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59670" y="3359387"/>
              <a:ext cx="32933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DE CHIFFRE D’AFFAIRES EN 2019</a:t>
              </a:r>
            </a:p>
          </p:txBody>
        </p:sp>
      </p:grp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23"/>
          <a:stretch/>
        </p:blipFill>
        <p:spPr>
          <a:xfrm>
            <a:off x="7257833" y="2075258"/>
            <a:ext cx="4712616" cy="3832653"/>
          </a:xfrm>
          <a:prstGeom prst="rect">
            <a:avLst/>
          </a:prstGeom>
        </p:spPr>
      </p:pic>
      <p:grpSp>
        <p:nvGrpSpPr>
          <p:cNvPr id="48" name="Groupe 47"/>
          <p:cNvGrpSpPr/>
          <p:nvPr/>
        </p:nvGrpSpPr>
        <p:grpSpPr>
          <a:xfrm>
            <a:off x="3474958" y="4993414"/>
            <a:ext cx="4385610" cy="1481182"/>
            <a:chOff x="759672" y="2542741"/>
            <a:chExt cx="5763234" cy="1481182"/>
          </a:xfrm>
        </p:grpSpPr>
        <p:sp>
          <p:nvSpPr>
            <p:cNvPr id="49" name="ZoneTexte 48"/>
            <p:cNvSpPr txBox="1"/>
            <p:nvPr/>
          </p:nvSpPr>
          <p:spPr>
            <a:xfrm>
              <a:off x="759672" y="2542741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780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9672" y="3316037"/>
              <a:ext cx="57632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COLLABORATEURS DANS LE MONDE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280904" y="1889561"/>
            <a:ext cx="4788045" cy="4200820"/>
            <a:chOff x="188235" y="1827926"/>
            <a:chExt cx="4788045" cy="4200820"/>
          </a:xfrm>
        </p:grpSpPr>
        <p:grpSp>
          <p:nvGrpSpPr>
            <p:cNvPr id="52" name="Groupe 51"/>
            <p:cNvGrpSpPr/>
            <p:nvPr/>
          </p:nvGrpSpPr>
          <p:grpSpPr>
            <a:xfrm>
              <a:off x="188235" y="2452611"/>
              <a:ext cx="2995449" cy="3576135"/>
              <a:chOff x="386840" y="1998640"/>
              <a:chExt cx="2995449" cy="3576135"/>
            </a:xfrm>
          </p:grpSpPr>
          <p:pic>
            <p:nvPicPr>
              <p:cNvPr id="55" name="Image 54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840" y="1998640"/>
                <a:ext cx="2995449" cy="3468414"/>
              </a:xfrm>
              <a:prstGeom prst="rect">
                <a:avLst/>
              </a:prstGeom>
            </p:spPr>
          </p:pic>
          <p:sp>
            <p:nvSpPr>
              <p:cNvPr id="56" name="ZoneTexte 55"/>
              <p:cNvSpPr txBox="1"/>
              <p:nvPr/>
            </p:nvSpPr>
            <p:spPr>
              <a:xfrm>
                <a:off x="1500582" y="5328554"/>
                <a:ext cx="1264424" cy="2462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BODET DROM</a:t>
                </a:r>
              </a:p>
            </p:txBody>
          </p:sp>
        </p:grpSp>
        <p:sp>
          <p:nvSpPr>
            <p:cNvPr id="53" name="ZoneTexte 52"/>
            <p:cNvSpPr txBox="1"/>
            <p:nvPr/>
          </p:nvSpPr>
          <p:spPr>
            <a:xfrm>
              <a:off x="953593" y="1827926"/>
              <a:ext cx="243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6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41141" y="2293510"/>
              <a:ext cx="36351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FILIALES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Bodet Time : qui sommes-nous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41835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8941844" y="3462081"/>
            <a:ext cx="2943944" cy="1522279"/>
            <a:chOff x="2557409" y="715181"/>
            <a:chExt cx="2943944" cy="1522279"/>
          </a:xfrm>
        </p:grpSpPr>
        <p:sp>
          <p:nvSpPr>
            <p:cNvPr id="10" name="ZoneTexte 9"/>
            <p:cNvSpPr txBox="1"/>
            <p:nvPr/>
          </p:nvSpPr>
          <p:spPr>
            <a:xfrm>
              <a:off x="2557409" y="715181"/>
              <a:ext cx="243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  <a:r>
                <a:rPr lang="fr-FR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2,5</a:t>
              </a:r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5441" y="1529574"/>
              <a:ext cx="2655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DU CHIFFRE D’AFFAIRES PAR RAPPORT À 2018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043164" y="1543617"/>
            <a:ext cx="2808311" cy="1455256"/>
            <a:chOff x="1081363" y="2423271"/>
            <a:chExt cx="3581424" cy="1455256"/>
          </a:xfrm>
        </p:grpSpPr>
        <p:sp>
          <p:nvSpPr>
            <p:cNvPr id="13" name="ZoneTexte 12"/>
            <p:cNvSpPr txBox="1"/>
            <p:nvPr/>
          </p:nvSpPr>
          <p:spPr>
            <a:xfrm>
              <a:off x="1081363" y="2423271"/>
              <a:ext cx="3111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</a:t>
              </a:r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M€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9393" y="3170641"/>
              <a:ext cx="32933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 CHIFFRE D’AFFAIRES EN 2019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 rot="2713179">
            <a:off x="-1780220" y="3989065"/>
            <a:ext cx="3310070" cy="3427336"/>
          </a:xfrm>
          <a:prstGeom prst="rect">
            <a:avLst/>
          </a:prstGeom>
          <a:solidFill>
            <a:srgbClr val="A6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6CD53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" y="4709817"/>
            <a:ext cx="475200" cy="52788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" y="5527600"/>
            <a:ext cx="475200" cy="29775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" y="6115972"/>
            <a:ext cx="475200" cy="41159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12224" y="4766655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1975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Année de création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2224" y="5304690"/>
            <a:ext cx="14264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34 000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Horloges vendues chaque année dans le monde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2224" y="6104909"/>
            <a:ext cx="947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110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Collaborateurs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594811" y="3602195"/>
            <a:ext cx="4841837" cy="1312237"/>
            <a:chOff x="3736889" y="3762310"/>
            <a:chExt cx="4841837" cy="131223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6589" y="3762310"/>
              <a:ext cx="920913" cy="1016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1129" y="3881557"/>
              <a:ext cx="839072" cy="89675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7657" y="3914709"/>
              <a:ext cx="857250" cy="8636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36889" y="4662831"/>
              <a:ext cx="14510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EDUCATION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0885" y="4705215"/>
              <a:ext cx="814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SANTE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27665" y="4662831"/>
              <a:ext cx="14510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TRANSPORT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05964" y="1450681"/>
            <a:ext cx="7439025" cy="1907398"/>
            <a:chOff x="1726307" y="2830535"/>
            <a:chExt cx="7439025" cy="190739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6307" y="2830535"/>
              <a:ext cx="7439025" cy="88923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46478" y="3831558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HORLOGERIE 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INDUSTRIELLE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73917" y="3814603"/>
              <a:ext cx="16023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SYSTEMES DE DISTRIBUTION HORAIRE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15599" y="3831558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SYSTEMES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AUDIO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57281" y="3796480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AFFICHAGE 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LED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5119" y="6342896"/>
            <a:ext cx="9721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hlinkClick r:id="rId11"/>
              </a:rPr>
              <a:t>https://www.bodet-time.com</a:t>
            </a:r>
            <a:endParaRPr lang="fr-FR" i="1" dirty="0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3594811" y="5202394"/>
            <a:ext cx="7058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r-FR" sz="2400" b="1" i="1" dirty="0">
                <a:solidFill>
                  <a:srgbClr val="A6CD53"/>
                </a:solidFill>
                <a:latin typeface="Calibri"/>
              </a:rPr>
              <a:t>Développement, conception et fabrication française</a:t>
            </a:r>
          </a:p>
        </p:txBody>
      </p:sp>
    </p:spTree>
    <p:extLst>
      <p:ext uri="{BB962C8B-B14F-4D97-AF65-F5344CB8AC3E}">
        <p14:creationId xmlns:p14="http://schemas.microsoft.com/office/powerpoint/2010/main" val="257104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73355" y="1338984"/>
            <a:ext cx="8065896" cy="2566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/>
              <a:t>INTERNATIONAL</a:t>
            </a:r>
          </a:p>
          <a:p>
            <a:r>
              <a:rPr lang="fr-FR" sz="1400" b="1" dirty="0"/>
              <a:t>Malaisie, </a:t>
            </a:r>
            <a:r>
              <a:rPr lang="fr-FR" sz="1400" b="1" dirty="0" err="1"/>
              <a:t>Putrajaya</a:t>
            </a:r>
            <a:r>
              <a:rPr lang="fr-FR" sz="1400" b="1" dirty="0"/>
              <a:t> </a:t>
            </a:r>
            <a:r>
              <a:rPr lang="fr-FR" sz="1400" b="1" dirty="0" err="1"/>
              <a:t>Hospital</a:t>
            </a:r>
            <a:r>
              <a:rPr lang="fr-FR" sz="1400" dirty="0"/>
              <a:t>, 2020 : 140 horloges avec système de synchronisation</a:t>
            </a:r>
          </a:p>
          <a:p>
            <a:r>
              <a:rPr lang="fr-FR" sz="1400" b="1" dirty="0"/>
              <a:t>EAU, Latifa </a:t>
            </a:r>
            <a:r>
              <a:rPr lang="fr-FR" sz="1400" b="1" dirty="0" err="1"/>
              <a:t>Hospital</a:t>
            </a:r>
            <a:r>
              <a:rPr lang="fr-FR" sz="1400" dirty="0"/>
              <a:t>, 2020  : 67 horloges avec système de synchronisation</a:t>
            </a:r>
          </a:p>
          <a:p>
            <a:r>
              <a:rPr lang="fr-FR" sz="1400" b="1" dirty="0"/>
              <a:t>Côte d’Ivoire, Clinique PISAM, </a:t>
            </a:r>
            <a:r>
              <a:rPr lang="fr-FR" sz="1400" dirty="0"/>
              <a:t>2020 </a:t>
            </a:r>
            <a:r>
              <a:rPr lang="fr-FR" sz="1400" b="1" dirty="0"/>
              <a:t>:  </a:t>
            </a:r>
            <a:r>
              <a:rPr lang="fr-FR" sz="1400" dirty="0"/>
              <a:t>42 horloges</a:t>
            </a:r>
          </a:p>
          <a:p>
            <a:r>
              <a:rPr lang="fr-FR" sz="1400" b="1" dirty="0"/>
              <a:t>Finlande, Hôpital </a:t>
            </a:r>
            <a:r>
              <a:rPr lang="fi-FI" sz="1400" b="1" dirty="0"/>
              <a:t>Siltasairaala Helsinki, </a:t>
            </a:r>
            <a:r>
              <a:rPr lang="fi-FI" sz="1400" dirty="0"/>
              <a:t>2020 :</a:t>
            </a:r>
            <a:r>
              <a:rPr lang="fi-FI" sz="1400" b="1" dirty="0"/>
              <a:t> </a:t>
            </a:r>
            <a:r>
              <a:rPr lang="fi-FI" sz="1400" dirty="0"/>
              <a:t>736 horloges </a:t>
            </a:r>
            <a:r>
              <a:rPr lang="fr-FR" sz="1400" dirty="0"/>
              <a:t>avec système de synchronisation</a:t>
            </a:r>
          </a:p>
          <a:p>
            <a:r>
              <a:rPr lang="fi-FI" sz="1400" b="1" dirty="0"/>
              <a:t>Pérou, Pucallpa, </a:t>
            </a:r>
            <a:r>
              <a:rPr lang="fi-FI" sz="1400" dirty="0"/>
              <a:t>2019 : 252 horloges </a:t>
            </a:r>
            <a:r>
              <a:rPr lang="fr-FR" sz="1400" dirty="0"/>
              <a:t>avec système de synchronisation</a:t>
            </a:r>
          </a:p>
          <a:p>
            <a:r>
              <a:rPr lang="fi-FI" sz="1400" b="1" dirty="0"/>
              <a:t>Afrique du Sud Duban, </a:t>
            </a:r>
            <a:r>
              <a:rPr lang="fi-FI" sz="1400" dirty="0"/>
              <a:t>2020 </a:t>
            </a:r>
            <a:r>
              <a:rPr lang="fr-FR" sz="1400" dirty="0"/>
              <a:t>: 150 horloges avec système de synchronisation</a:t>
            </a:r>
          </a:p>
          <a:p>
            <a:pPr marL="0" indent="0">
              <a:buNone/>
            </a:pPr>
            <a:r>
              <a:rPr lang="fr-FR" sz="1400" b="1" dirty="0"/>
              <a:t>FRANCE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lnSpc>
                <a:spcPct val="100000"/>
              </a:lnSpc>
              <a:buNone/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 marL="361950" indent="0">
              <a:lnSpc>
                <a:spcPct val="100000"/>
              </a:lnSpc>
              <a:buNone/>
            </a:pPr>
            <a:endParaRPr lang="fr-FR" sz="1400" dirty="0"/>
          </a:p>
          <a:p>
            <a:pPr marL="0" indent="0">
              <a:lnSpc>
                <a:spcPct val="100000"/>
              </a:lnSpc>
              <a:buNone/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 marL="361950" indent="0">
              <a:lnSpc>
                <a:spcPct val="100000"/>
              </a:lnSpc>
              <a:buNone/>
            </a:pP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97526" y="255787"/>
            <a:ext cx="10737273" cy="796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4000" dirty="0"/>
              <a:t>Quelques références clients </a:t>
            </a:r>
          </a:p>
        </p:txBody>
      </p:sp>
      <p:sp>
        <p:nvSpPr>
          <p:cNvPr id="2" name="AutoShape 4" descr="Le CHU de Brest : une carte maîtresse pour le territo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LIVRET D'ACCUEIL ccueil de PAD IGN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29" y="3981661"/>
            <a:ext cx="2619375" cy="174307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-1" y="5724736"/>
            <a:ext cx="261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EHPAD Louise </a:t>
            </a:r>
            <a:r>
              <a:rPr lang="fr-FR" sz="1200" b="1" dirty="0" err="1"/>
              <a:t>Mignot</a:t>
            </a:r>
            <a:r>
              <a:rPr lang="fr-FR" sz="1200" b="1" dirty="0"/>
              <a:t> (</a:t>
            </a:r>
            <a:r>
              <a:rPr lang="fr-FR" sz="1200" dirty="0"/>
              <a:t>St Laurent En </a:t>
            </a:r>
            <a:r>
              <a:rPr lang="fr-FR" sz="1200" dirty="0" err="1"/>
              <a:t>Grandvaux</a:t>
            </a:r>
            <a:r>
              <a:rPr lang="fr-FR" sz="1200" dirty="0"/>
              <a:t> - 39)</a:t>
            </a:r>
            <a:endParaRPr lang="fr-FR" sz="1200" b="1" dirty="0"/>
          </a:p>
          <a:p>
            <a:pPr algn="ctr"/>
            <a:r>
              <a:rPr lang="fr-FR" sz="1200" dirty="0"/>
              <a:t>Système d’affichage Dynamique</a:t>
            </a:r>
          </a:p>
          <a:p>
            <a:pPr algn="ctr"/>
            <a:r>
              <a:rPr lang="fr-FR" sz="1200" dirty="0" err="1"/>
              <a:t>Videodisplay</a:t>
            </a:r>
            <a:endParaRPr lang="fr-FR" sz="1200" dirty="0"/>
          </a:p>
        </p:txBody>
      </p:sp>
      <p:pic>
        <p:nvPicPr>
          <p:cNvPr id="15" name="Picture 8" descr="Ehpad La Residence Isatis à Vernoui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6" y="4235075"/>
            <a:ext cx="27622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000374" y="6168651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EHPAD du Château </a:t>
            </a:r>
            <a:r>
              <a:rPr lang="fr-FR" sz="1200" dirty="0"/>
              <a:t>(Vernouillet - 78)</a:t>
            </a:r>
          </a:p>
          <a:p>
            <a:pPr algn="ctr"/>
            <a:r>
              <a:rPr lang="fr-FR" sz="1200" dirty="0"/>
              <a:t>Système audio</a:t>
            </a:r>
          </a:p>
          <a:p>
            <a:pPr algn="ctr"/>
            <a:r>
              <a:rPr lang="fr-FR" sz="1200" dirty="0" err="1"/>
              <a:t>Harmonys</a:t>
            </a:r>
            <a:endParaRPr lang="fr-FR" sz="1200" dirty="0"/>
          </a:p>
        </p:txBody>
      </p:sp>
      <p:pic>
        <p:nvPicPr>
          <p:cNvPr id="16" name="Picture 10" descr="EHPAD - H.L SAINT GENIEZ D'OLT à SAINT GENIEZ D'OLT - 12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48" y="3620486"/>
            <a:ext cx="2479675" cy="16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930897" y="5339840"/>
            <a:ext cx="261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EHPAD St </a:t>
            </a:r>
            <a:r>
              <a:rPr lang="fr-FR" sz="1200" b="1" dirty="0" err="1"/>
              <a:t>Geniez</a:t>
            </a:r>
            <a:r>
              <a:rPr lang="fr-FR" sz="1200" b="1" dirty="0"/>
              <a:t> d’Olt </a:t>
            </a:r>
            <a:r>
              <a:rPr lang="fr-FR" sz="1200" dirty="0"/>
              <a:t>(St </a:t>
            </a:r>
            <a:r>
              <a:rPr lang="fr-FR" sz="1200" dirty="0" err="1"/>
              <a:t>Geniez</a:t>
            </a:r>
            <a:r>
              <a:rPr lang="fr-FR" sz="1200" dirty="0"/>
              <a:t> d’Olt - 12)</a:t>
            </a:r>
          </a:p>
          <a:p>
            <a:pPr algn="ctr"/>
            <a:r>
              <a:rPr lang="fr-FR" sz="1200" dirty="0"/>
              <a:t>Système de distribution horaire + système audio</a:t>
            </a:r>
          </a:p>
          <a:p>
            <a:pPr algn="ctr"/>
            <a:r>
              <a:rPr lang="fr-FR" sz="1200" dirty="0"/>
              <a:t>Style + </a:t>
            </a:r>
            <a:r>
              <a:rPr lang="fr-FR" sz="1200" dirty="0" err="1"/>
              <a:t>Harmonys</a:t>
            </a:r>
            <a:endParaRPr lang="fr-FR" sz="1200" dirty="0"/>
          </a:p>
        </p:txBody>
      </p:sp>
      <p:pic>
        <p:nvPicPr>
          <p:cNvPr id="1036" name="Picture 12" descr="Ehpad Les Mistrais à Lange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132" y="1994162"/>
            <a:ext cx="27622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9275569" y="3927738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EHPAD Les </a:t>
            </a:r>
            <a:r>
              <a:rPr lang="fr-FR" sz="1200" b="1" dirty="0" err="1"/>
              <a:t>Mistrais</a:t>
            </a:r>
            <a:r>
              <a:rPr lang="fr-FR" sz="1200" b="1" dirty="0"/>
              <a:t> </a:t>
            </a:r>
            <a:r>
              <a:rPr lang="fr-FR" sz="1200" dirty="0"/>
              <a:t>(Langeais - 37)</a:t>
            </a:r>
          </a:p>
          <a:p>
            <a:pPr algn="ctr"/>
            <a:r>
              <a:rPr lang="fr-FR" sz="1200" dirty="0"/>
              <a:t>Système de distribution horaire</a:t>
            </a:r>
          </a:p>
          <a:p>
            <a:pPr algn="ctr"/>
            <a:r>
              <a:rPr lang="fr-FR" sz="1200" dirty="0" err="1"/>
              <a:t>Cristalys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8569203" y="6145414"/>
            <a:ext cx="294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EHPAD Cornillon </a:t>
            </a:r>
            <a:r>
              <a:rPr lang="fr-FR" sz="1200" dirty="0"/>
              <a:t>(St Rambert en Bugey - 01)</a:t>
            </a:r>
          </a:p>
          <a:p>
            <a:pPr algn="ctr"/>
            <a:r>
              <a:rPr lang="fr-FR" sz="1200" dirty="0"/>
              <a:t>Système de distribution horaire</a:t>
            </a:r>
          </a:p>
          <a:p>
            <a:pPr algn="ctr"/>
            <a:r>
              <a:rPr lang="fr-FR" sz="1200" dirty="0"/>
              <a:t>Style</a:t>
            </a:r>
          </a:p>
        </p:txBody>
      </p:sp>
      <p:pic>
        <p:nvPicPr>
          <p:cNvPr id="1040" name="Picture 16" descr="EHPAD LE CORNILLON à SAINT-RAMBERT-EN-BUGEY - 01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356" y="4550698"/>
            <a:ext cx="2397462" cy="15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959" y="1446923"/>
            <a:ext cx="3810959" cy="796951"/>
          </a:xfrm>
        </p:spPr>
        <p:txBody>
          <a:bodyPr/>
          <a:lstStyle/>
          <a:p>
            <a:r>
              <a:rPr lang="fr-FR" sz="2000" dirty="0"/>
              <a:t>Pourquoi un serveur de temps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6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6332" y="2177139"/>
            <a:ext cx="10928568" cy="462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Délivrer une heure précise et fiable à l’ensemble des équipements d’un réseau</a:t>
            </a:r>
            <a:r>
              <a:rPr lang="fr-FR" sz="1800" dirty="0">
                <a:solidFill>
                  <a:srgbClr val="A6CD53"/>
                </a:solidFill>
              </a:rPr>
              <a:t>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horloges, ordinateurs, imprimantes, contrôle d’accès des bâtiments, système de vidéosurveillance,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badgeage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personnel,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dont les équipements liés à la prise en charge des patients : scanners, appareils respiratoires…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Respecter la sécurité du réseau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 des risques des cyber-menaces.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Horodater les évènements survenus</a:t>
            </a:r>
            <a:r>
              <a:rPr lang="fr-FR" sz="1800" dirty="0">
                <a:solidFill>
                  <a:srgbClr val="A6CD53"/>
                </a:solidFill>
              </a:rPr>
              <a:t>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les réseaux : remonter les incidents survenus sur le réseau à un horaire fiable et précis.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97526" y="265312"/>
            <a:ext cx="10737273" cy="796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4000" dirty="0"/>
              <a:t>NETSILON</a:t>
            </a:r>
            <a:r>
              <a:rPr lang="fr-FR" dirty="0"/>
              <a:t> </a:t>
            </a:r>
          </a:p>
          <a:p>
            <a:r>
              <a:rPr lang="fr-FR" sz="3200" b="0" dirty="0"/>
              <a:t>Des serveurs temps</a:t>
            </a:r>
            <a:r>
              <a:rPr lang="fr-FR" sz="3200" dirty="0"/>
              <a:t> </a:t>
            </a:r>
            <a:r>
              <a:rPr lang="fr-FR" sz="3200" b="0" dirty="0"/>
              <a:t>dédiés aux applications du secteur santé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073" y="5149055"/>
            <a:ext cx="6564615" cy="13427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126" y="255787"/>
            <a:ext cx="7489249" cy="796951"/>
          </a:xfrm>
        </p:spPr>
        <p:txBody>
          <a:bodyPr/>
          <a:lstStyle/>
          <a:p>
            <a:r>
              <a:rPr lang="fr-FR" sz="3600" dirty="0"/>
              <a:t>HARMONYS &amp; MELODYS</a:t>
            </a:r>
            <a:br>
              <a:rPr lang="fr-FR" sz="2800" dirty="0"/>
            </a:br>
            <a:r>
              <a:rPr lang="fr-FR" sz="2400" b="0" dirty="0"/>
              <a:t>En réseau IP ou en radio, deux gammes de systèmes audio dédiées aux établissements de santé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99" y="1524000"/>
            <a:ext cx="7567613" cy="3606799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A6CD53"/>
                </a:solidFill>
              </a:rPr>
              <a:t>Des carillons audio </a:t>
            </a:r>
            <a:r>
              <a:rPr lang="fr-FR" sz="2000" dirty="0"/>
              <a:t>et</a:t>
            </a:r>
            <a:r>
              <a:rPr lang="fr-FR" sz="2000" b="1" dirty="0">
                <a:solidFill>
                  <a:srgbClr val="A6CD53"/>
                </a:solidFill>
              </a:rPr>
              <a:t> flash lumineux intérieurs </a:t>
            </a:r>
            <a:r>
              <a:rPr lang="fr-FR" sz="2000" dirty="0"/>
              <a:t>et</a:t>
            </a:r>
            <a:r>
              <a:rPr lang="fr-FR" sz="2000" b="1" dirty="0">
                <a:solidFill>
                  <a:srgbClr val="A6CD53"/>
                </a:solidFill>
              </a:rPr>
              <a:t> extérieurs</a:t>
            </a:r>
            <a:r>
              <a:rPr lang="fr-FR" sz="2000" dirty="0"/>
              <a:t> pour le </a:t>
            </a:r>
            <a:r>
              <a:rPr lang="fr-FR" sz="2000" b="1" dirty="0">
                <a:solidFill>
                  <a:srgbClr val="A6CD53"/>
                </a:solidFill>
              </a:rPr>
              <a:t>rappel des gestes barrières </a:t>
            </a:r>
            <a:r>
              <a:rPr lang="fr-FR" sz="2000" dirty="0"/>
              <a:t>pour le </a:t>
            </a:r>
            <a:r>
              <a:rPr lang="fr-FR" sz="2000" b="1" dirty="0">
                <a:solidFill>
                  <a:srgbClr val="A6CD53"/>
                </a:solidFill>
              </a:rPr>
              <a:t>personnel soignant</a:t>
            </a:r>
            <a:r>
              <a:rPr lang="fr-FR" sz="2000" dirty="0"/>
              <a:t>, les </a:t>
            </a:r>
            <a:r>
              <a:rPr lang="fr-FR" sz="2000" b="1" dirty="0">
                <a:solidFill>
                  <a:srgbClr val="A6CD53"/>
                </a:solidFill>
              </a:rPr>
              <a:t>patients</a:t>
            </a:r>
            <a:r>
              <a:rPr lang="fr-FR" sz="2000" dirty="0"/>
              <a:t> et les </a:t>
            </a:r>
            <a:r>
              <a:rPr lang="fr-FR" sz="2000" b="1" dirty="0">
                <a:solidFill>
                  <a:srgbClr val="A6CD53"/>
                </a:solidFill>
              </a:rPr>
              <a:t>visiteurs</a:t>
            </a:r>
            <a:r>
              <a:rPr lang="fr-FR" sz="2000" dirty="0"/>
              <a:t>.</a:t>
            </a:r>
          </a:p>
          <a:p>
            <a:r>
              <a:rPr lang="fr-FR" sz="2000" dirty="0"/>
              <a:t>Des systèmes proposant des </a:t>
            </a:r>
            <a:r>
              <a:rPr lang="fr-FR" sz="2000" b="1" dirty="0">
                <a:solidFill>
                  <a:srgbClr val="A6CD53"/>
                </a:solidFill>
              </a:rPr>
              <a:t>messages programmés </a:t>
            </a:r>
            <a:r>
              <a:rPr lang="fr-FR" sz="2000" dirty="0"/>
              <a:t>pour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A6CD53"/>
                </a:solidFill>
              </a:rPr>
              <a:t>inviter les résidents à rejoindre les espaces de repas</a:t>
            </a:r>
            <a:r>
              <a:rPr lang="fr-FR" sz="2000" b="1" dirty="0"/>
              <a:t>, </a:t>
            </a:r>
            <a:r>
              <a:rPr lang="fr-FR" sz="2000" b="1" dirty="0">
                <a:solidFill>
                  <a:srgbClr val="A6CD53"/>
                </a:solidFill>
              </a:rPr>
              <a:t>les activités </a:t>
            </a:r>
            <a:r>
              <a:rPr lang="fr-FR" sz="2000" dirty="0"/>
              <a:t>et les </a:t>
            </a:r>
            <a:r>
              <a:rPr lang="fr-FR" sz="2000" b="1" dirty="0">
                <a:solidFill>
                  <a:srgbClr val="A6CD53"/>
                </a:solidFill>
              </a:rPr>
              <a:t>ateliers en groupe.</a:t>
            </a:r>
          </a:p>
          <a:p>
            <a:r>
              <a:rPr lang="fr-FR" sz="2000" b="1" dirty="0">
                <a:solidFill>
                  <a:srgbClr val="A6CD53"/>
                </a:solidFill>
              </a:rPr>
              <a:t>Design </a:t>
            </a:r>
            <a:r>
              <a:rPr lang="fr-FR" sz="2000" b="1" dirty="0"/>
              <a:t>:</a:t>
            </a:r>
            <a:r>
              <a:rPr lang="fr-FR" sz="2000" dirty="0"/>
              <a:t> </a:t>
            </a:r>
            <a:r>
              <a:rPr lang="fr-FR" sz="2000" b="1" dirty="0" err="1">
                <a:solidFill>
                  <a:srgbClr val="A6CD53"/>
                </a:solidFill>
              </a:rPr>
              <a:t>Harmonys</a:t>
            </a:r>
            <a:r>
              <a:rPr lang="fr-FR" sz="2000" b="1" dirty="0">
                <a:solidFill>
                  <a:srgbClr val="A6CD53"/>
                </a:solidFill>
              </a:rPr>
              <a:t> Trio </a:t>
            </a:r>
            <a:r>
              <a:rPr lang="fr-FR" sz="2000" dirty="0"/>
              <a:t>est le </a:t>
            </a:r>
            <a:r>
              <a:rPr lang="fr-FR" sz="2000" b="1" dirty="0">
                <a:solidFill>
                  <a:srgbClr val="A6CD53"/>
                </a:solidFill>
              </a:rPr>
              <a:t>parfait allié </a:t>
            </a:r>
            <a:r>
              <a:rPr lang="fr-FR" sz="2000" dirty="0"/>
              <a:t>des résidents malentendants puisque le </a:t>
            </a:r>
            <a:r>
              <a:rPr lang="fr-FR" sz="2000" b="1" dirty="0">
                <a:solidFill>
                  <a:srgbClr val="A6CD53"/>
                </a:solidFill>
              </a:rPr>
              <a:t>texte visuel complète le message audio</a:t>
            </a:r>
            <a:r>
              <a:rPr lang="fr-FR" sz="2000" dirty="0"/>
              <a:t>.</a:t>
            </a:r>
          </a:p>
          <a:p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7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" y="4272492"/>
            <a:ext cx="4676775" cy="22193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27" y="0"/>
            <a:ext cx="3857625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03" y="4340003"/>
            <a:ext cx="1196361" cy="18055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64" y="4310592"/>
            <a:ext cx="1215848" cy="18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/>
              <a:t>Videodisplay</a:t>
            </a:r>
            <a:br>
              <a:rPr lang="fr-FR" sz="2800" dirty="0"/>
            </a:br>
            <a:r>
              <a:rPr lang="fr-FR" sz="2800" b="0" dirty="0"/>
              <a:t>L’outil de communication digital incontournable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7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2454" y="1428584"/>
            <a:ext cx="11443796" cy="2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fr-FR" sz="2000" b="1" dirty="0">
                <a:solidFill>
                  <a:srgbClr val="A6CD53"/>
                </a:solidFill>
              </a:rPr>
              <a:t>Affichage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</a:t>
            </a:r>
            <a:r>
              <a:rPr lang="fr-FR" sz="2000" b="1" dirty="0">
                <a:solidFill>
                  <a:srgbClr val="A6CD53"/>
                </a:solidFill>
              </a:rPr>
              <a:t> contenus informatifs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destination du </a:t>
            </a:r>
            <a:r>
              <a:rPr lang="fr-FR" sz="2000" b="1" dirty="0">
                <a:solidFill>
                  <a:srgbClr val="A6CD53"/>
                </a:solidFill>
              </a:rPr>
              <a:t>personnel,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</a:t>
            </a:r>
            <a:r>
              <a:rPr lang="fr-FR" sz="2000" b="1" dirty="0">
                <a:solidFill>
                  <a:srgbClr val="A6CD53"/>
                </a:solidFill>
              </a:rPr>
              <a:t> patients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des </a:t>
            </a:r>
            <a:r>
              <a:rPr lang="fr-FR" sz="2000" b="1" dirty="0">
                <a:solidFill>
                  <a:srgbClr val="A6CD53"/>
                </a:solidFill>
              </a:rPr>
              <a:t>visiteurs.</a:t>
            </a:r>
          </a:p>
          <a:p>
            <a:pPr algn="just">
              <a:lnSpc>
                <a:spcPct val="120000"/>
              </a:lnSpc>
            </a:pPr>
            <a:r>
              <a:rPr lang="fr-FR" sz="2000" b="1" dirty="0">
                <a:solidFill>
                  <a:srgbClr val="A6CD53"/>
                </a:solidFill>
              </a:rPr>
              <a:t>Créer, planifier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fr-FR" sz="2000" b="1" dirty="0">
                <a:solidFill>
                  <a:srgbClr val="A6CD53"/>
                </a:solidFill>
              </a:rPr>
              <a:t> diffuser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informations sur un réseau d’écrans partout dans votre établissement.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85000"/>
                  <a:lumOff val="15000"/>
                </a:sysClr>
              </a:buClr>
              <a:defRPr/>
            </a:pPr>
            <a:r>
              <a:rPr lang="fr-FR" sz="2000" b="1" dirty="0">
                <a:solidFill>
                  <a:srgbClr val="A6CD53"/>
                </a:solidFill>
              </a:rPr>
              <a:t>Communiquer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les </a:t>
            </a:r>
            <a:r>
              <a:rPr lang="fr-FR" sz="2000" b="1" dirty="0">
                <a:solidFill>
                  <a:srgbClr val="A6CD53"/>
                </a:solidFill>
              </a:rPr>
              <a:t>heures de visites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les </a:t>
            </a:r>
            <a:r>
              <a:rPr lang="fr-FR" sz="2000" b="1" dirty="0">
                <a:solidFill>
                  <a:srgbClr val="A6CD53"/>
                </a:solidFill>
              </a:rPr>
              <a:t>repas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les </a:t>
            </a:r>
            <a:r>
              <a:rPr lang="fr-FR" sz="2000" b="1" dirty="0">
                <a:solidFill>
                  <a:srgbClr val="A6CD53"/>
                </a:solidFill>
              </a:rPr>
              <a:t>activités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 encore tous les </a:t>
            </a:r>
            <a:r>
              <a:rPr lang="fr-FR" sz="2000" b="1" dirty="0">
                <a:solidFill>
                  <a:srgbClr val="A6CD53"/>
                </a:solidFill>
              </a:rPr>
              <a:t>types de contenus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vous désirez (image, vidéo, PowerPoint, PDF…)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85000"/>
                  <a:lumOff val="15000"/>
                </a:sysClr>
              </a:buClr>
              <a:defRPr/>
            </a:pPr>
            <a:r>
              <a:rPr lang="fr-FR" sz="2000" b="1" dirty="0">
                <a:solidFill>
                  <a:srgbClr val="A6CD53"/>
                </a:solidFill>
              </a:rPr>
              <a:t>Partout où vous le souhaitez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 </a:t>
            </a:r>
            <a:r>
              <a:rPr lang="fr-FR" sz="2000" b="1" dirty="0">
                <a:solidFill>
                  <a:srgbClr val="A6CD53"/>
                </a:solidFill>
              </a:rPr>
              <a:t>écran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b="1" dirty="0" err="1">
                <a:solidFill>
                  <a:srgbClr val="A6CD53"/>
                </a:solidFill>
              </a:rPr>
              <a:t>Videodisplay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peut être </a:t>
            </a:r>
            <a:r>
              <a:rPr lang="fr-FR" sz="2000" b="1" dirty="0">
                <a:solidFill>
                  <a:srgbClr val="A6CD53"/>
                </a:solidFill>
              </a:rPr>
              <a:t>installé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54" y="3910473"/>
            <a:ext cx="5191125" cy="21907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475" y="3951784"/>
            <a:ext cx="5365775" cy="21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Afficher le temps partout dans les établissements de santé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6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556794"/>
            <a:ext cx="7188200" cy="5180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analogiques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/>
              <a:t>Incontournable pour afficher l’heure dans les </a:t>
            </a:r>
            <a:r>
              <a:rPr lang="fr-FR" sz="1800" b="1" dirty="0">
                <a:solidFill>
                  <a:srgbClr val="A6CD53"/>
                </a:solidFill>
              </a:rPr>
              <a:t>halls.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algn="just">
              <a:lnSpc>
                <a:spcPct val="100000"/>
              </a:lnSpc>
            </a:pPr>
            <a:endParaRPr lang="fr-FR" sz="1800" b="1" dirty="0">
              <a:solidFill>
                <a:srgbClr val="A6CD53"/>
              </a:solidFill>
            </a:endParaRPr>
          </a:p>
          <a:p>
            <a:pPr algn="just">
              <a:lnSpc>
                <a:spcPct val="100000"/>
              </a:lnSpc>
            </a:pPr>
            <a:endParaRPr lang="fr-FR" sz="1800" b="1" dirty="0">
              <a:solidFill>
                <a:srgbClr val="A6CD53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digitales LED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/>
              <a:t>Une gamme d’horloges au contraste dédiée à l’affichage de l’heure dans les </a:t>
            </a:r>
            <a:r>
              <a:rPr lang="fr-FR" sz="1800" b="1" dirty="0">
                <a:solidFill>
                  <a:srgbClr val="A6CD53"/>
                </a:solidFill>
              </a:rPr>
              <a:t>couloirs et chambres.</a:t>
            </a:r>
          </a:p>
          <a:p>
            <a:pPr marL="361950" indent="0" algn="just">
              <a:lnSpc>
                <a:spcPct val="100000"/>
              </a:lnSpc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365" y="4687347"/>
            <a:ext cx="1172875" cy="16669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632" y="1052738"/>
            <a:ext cx="2465864" cy="16439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268" y="2971800"/>
            <a:ext cx="2411138" cy="16085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890" y="5173866"/>
            <a:ext cx="1749425" cy="1166283"/>
          </a:xfrm>
          <a:prstGeom prst="rect">
            <a:avLst/>
          </a:prstGeom>
        </p:spPr>
      </p:pic>
      <p:sp>
        <p:nvSpPr>
          <p:cNvPr id="27" name="Espace réservé du contenu 2"/>
          <p:cNvSpPr txBox="1">
            <a:spLocks/>
          </p:cNvSpPr>
          <p:nvPr/>
        </p:nvSpPr>
        <p:spPr>
          <a:xfrm>
            <a:off x="4946650" y="3405172"/>
            <a:ext cx="7188200" cy="899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7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7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7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7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7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digitales LCD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fr-FR" sz="1800" dirty="0"/>
              <a:t>Des horloges discrètes pour afficher l’heure et la date dans les </a:t>
            </a:r>
            <a:r>
              <a:rPr lang="fr-FR" sz="1800" b="1" dirty="0">
                <a:solidFill>
                  <a:srgbClr val="A6CD53"/>
                </a:solidFill>
              </a:rPr>
              <a:t>chambres.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230190"/>
            <a:ext cx="12192000" cy="2843210"/>
          </a:xfrm>
        </p:spPr>
        <p:txBody>
          <a:bodyPr>
            <a:normAutofit/>
          </a:bodyPr>
          <a:lstStyle/>
          <a:p>
            <a:r>
              <a:rPr lang="fr-FR" dirty="0"/>
              <a:t>Merci pour votre attention</a:t>
            </a:r>
            <a:br>
              <a:rPr lang="fr-FR" dirty="0"/>
            </a:b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022366" y="1829219"/>
            <a:ext cx="8147268" cy="290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Pour toutes informations complémentaires, contactez 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Patrick GENTES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Directeur des ventes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E-mail : patrick.gentes@bodet-timesport.com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Tél. : 02.41.46.26.80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AROQ - Performance &amp; Fitness - Premier fabricant français de matériel de  fitness et musculati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8635" y="6590375"/>
            <a:ext cx="364522" cy="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20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14864</TotalTime>
  <Words>715</Words>
  <Application>Microsoft Macintosh PowerPoint</Application>
  <PresentationFormat>Grand écran</PresentationFormat>
  <Paragraphs>129</Paragraphs>
  <Slides>9</Slides>
  <Notes>6</Notes>
  <HiddenSlides>1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Thème Office</vt:lpstr>
      <vt:lpstr>French Healtcare Présentation des produits Bodet Time 02/11/20</vt:lpstr>
      <vt:lpstr>BODET : entreprise familiale française</vt:lpstr>
      <vt:lpstr>Bodet Time : qui sommes-nous ?</vt:lpstr>
      <vt:lpstr>Présentation PowerPoint</vt:lpstr>
      <vt:lpstr>Pourquoi un serveur de temps ?</vt:lpstr>
      <vt:lpstr>HARMONYS &amp; MELODYS En réseau IP ou en radio, deux gammes de systèmes audio dédiées aux établissements de santé</vt:lpstr>
      <vt:lpstr>Videodisplay L’outil de communication digital incontournable</vt:lpstr>
      <vt:lpstr>Afficher le temps partout dans les établissements de santé</vt:lpstr>
      <vt:lpstr>Merci pour votre attention </vt:lpstr>
      <vt:lpstr>Harmonys Trio</vt:lpstr>
      <vt:lpstr>Harmonys Mural/Plafonnier</vt:lpstr>
      <vt:lpstr>Harmonys Extérieur</vt:lpstr>
      <vt:lpstr>Harmonys Microphone</vt:lpstr>
      <vt:lpstr>Boitier boutons</vt:lpstr>
      <vt:lpstr>Harmonys Flash (Int/Ext)</vt:lpstr>
      <vt:lpstr>Commande GSM</vt:lpstr>
      <vt:lpstr>Télécommande</vt:lpstr>
      <vt:lpstr>Sigma</vt:lpstr>
      <vt:lpstr>Logiciel Sigma</vt:lpstr>
      <vt:lpstr>Talk</vt:lpstr>
      <vt:lpstr>Notify</vt:lpstr>
      <vt:lpstr>Stream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Corinne</dc:creator>
  <cp:lastModifiedBy>Elisabeth Arnaud</cp:lastModifiedBy>
  <cp:revision>423</cp:revision>
  <cp:lastPrinted>2020-10-23T16:26:28Z</cp:lastPrinted>
  <dcterms:created xsi:type="dcterms:W3CDTF">2019-07-02T10:14:01Z</dcterms:created>
  <dcterms:modified xsi:type="dcterms:W3CDTF">2020-11-04T08:59:08Z</dcterms:modified>
</cp:coreProperties>
</file>