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75" r:id="rId4"/>
    <p:sldId id="278" r:id="rId5"/>
    <p:sldId id="276" r:id="rId6"/>
    <p:sldId id="274" r:id="rId7"/>
    <p:sldId id="277" r:id="rId8"/>
  </p:sldIdLst>
  <p:sldSz cx="12192000" cy="6858000"/>
  <p:notesSz cx="11691938" cy="6381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183"/>
    <a:srgbClr val="274B5B"/>
    <a:srgbClr val="F8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3" autoAdjust="0"/>
  </p:normalViewPr>
  <p:slideViewPr>
    <p:cSldViewPr snapToGrid="0">
      <p:cViewPr varScale="1">
        <p:scale>
          <a:sx n="117" d="100"/>
          <a:sy n="117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486A3-BE1E-4AA6-9AD8-1DADF888F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DEBF15-A0E5-4CC7-844E-9693614B2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274E4-C053-4135-B8A7-2C77F3B7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3240BB-6411-4C95-8E09-0A81C3291D5B}" type="datetimeFigureOut">
              <a:rPr lang="fr-FR" smtClean="0"/>
              <a:t>03/11/2020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DE990-6BC6-4935-AAFD-C64141EF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DCD78A-7464-438F-98DE-B6DBDEA7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785E9-3CFC-4B3F-99A0-C520924D12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4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DDB75C-2453-427A-9582-66252C0B65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34C5FD0-AFBA-4B82-8119-2C2E26AEC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65600"/>
            <a:ext cx="119761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D7F0A9-1BAB-4DC9-BC4E-A69AE88907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90B2B0-AC58-40B6-8EDE-2BD851899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E47F80-B96D-40EA-930C-B383956594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634828"/>
            <a:ext cx="7061200" cy="185693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41C9BBC-86C7-48EF-9873-11DAD0C5ECE0}"/>
              </a:ext>
            </a:extLst>
          </p:cNvPr>
          <p:cNvSpPr txBox="1"/>
          <p:nvPr/>
        </p:nvSpPr>
        <p:spPr>
          <a:xfrm>
            <a:off x="482600" y="1840361"/>
            <a:ext cx="5788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fr-FR" sz="28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ère</a:t>
            </a:r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plateforme de télémédecine dédiée à la chirurgie</a:t>
            </a:r>
            <a:endParaRPr lang="fr-FR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D4AF8F-13B1-44D1-AF3D-3454A6AAD66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EB6183"/>
                </a:solidFill>
              </a:rPr>
              <a:t>L’équipe 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5EDB3AEB-3E24-4005-B8F8-9ED64CEB98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04" y="3923824"/>
            <a:ext cx="1822741" cy="185276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36438F92-532C-4FF6-83A2-6820F9001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79" y="856805"/>
            <a:ext cx="1954190" cy="2009198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4F61080F-809E-4B0B-B8FF-9BA5DD8C74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923" y="854006"/>
            <a:ext cx="1713488" cy="1713488"/>
          </a:xfrm>
          <a:prstGeom prst="rect">
            <a:avLst/>
          </a:prstGeom>
        </p:spPr>
      </p:pic>
      <p:sp>
        <p:nvSpPr>
          <p:cNvPr id="60" name="Ellipse 59">
            <a:extLst>
              <a:ext uri="{FF2B5EF4-FFF2-40B4-BE49-F238E27FC236}">
                <a16:creationId xmlns:a16="http://schemas.microsoft.com/office/drawing/2014/main" id="{8A128D70-0B5C-483D-B065-E975A45E041C}"/>
              </a:ext>
            </a:extLst>
          </p:cNvPr>
          <p:cNvSpPr/>
          <p:nvPr/>
        </p:nvSpPr>
        <p:spPr>
          <a:xfrm>
            <a:off x="9698922" y="854006"/>
            <a:ext cx="1713489" cy="1713488"/>
          </a:xfrm>
          <a:prstGeom prst="ellipse">
            <a:avLst/>
          </a:prstGeom>
          <a:noFill/>
          <a:ln w="57150">
            <a:solidFill>
              <a:srgbClr val="EB6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EEC0076C-748C-48C7-83E0-A7E00550C7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8" y="794609"/>
            <a:ext cx="2179725" cy="2179725"/>
          </a:xfrm>
          <a:prstGeom prst="rect">
            <a:avLst/>
          </a:prstGeom>
        </p:spPr>
      </p:pic>
      <p:sp>
        <p:nvSpPr>
          <p:cNvPr id="93" name="ZoneTexte 92">
            <a:extLst>
              <a:ext uri="{FF2B5EF4-FFF2-40B4-BE49-F238E27FC236}">
                <a16:creationId xmlns:a16="http://schemas.microsoft.com/office/drawing/2014/main" id="{C4D8872C-DEA7-40F8-A086-5E0086A9DCF2}"/>
              </a:ext>
            </a:extLst>
          </p:cNvPr>
          <p:cNvSpPr txBox="1"/>
          <p:nvPr/>
        </p:nvSpPr>
        <p:spPr>
          <a:xfrm>
            <a:off x="0" y="3425564"/>
            <a:ext cx="286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B6183"/>
                </a:solidFill>
              </a:rPr>
              <a:t>Dr. Yannick BRETON</a:t>
            </a:r>
          </a:p>
          <a:p>
            <a:pPr algn="ctr"/>
            <a:r>
              <a:rPr lang="fr-FR" sz="1400" b="1" dirty="0">
                <a:solidFill>
                  <a:srgbClr val="274B5B"/>
                </a:solidFill>
              </a:rPr>
              <a:t>Co-fondateur</a:t>
            </a:r>
          </a:p>
          <a:p>
            <a:pPr algn="ctr"/>
            <a:r>
              <a:rPr lang="fr-FR" sz="1400" b="1" dirty="0">
                <a:solidFill>
                  <a:srgbClr val="274B5B"/>
                </a:solidFill>
              </a:rPr>
              <a:t>Ancien chef de clinique en réanimation chirurgicale</a:t>
            </a:r>
          </a:p>
          <a:p>
            <a:pPr algn="ctr"/>
            <a:r>
              <a:rPr lang="fr-FR" sz="1400" b="1" dirty="0">
                <a:solidFill>
                  <a:srgbClr val="274B5B"/>
                </a:solidFill>
              </a:rPr>
              <a:t>Président de CME St Martin, Pessac</a:t>
            </a:r>
          </a:p>
          <a:p>
            <a:pPr algn="ctr"/>
            <a:r>
              <a:rPr lang="fr-FR" sz="1400" b="1" dirty="0">
                <a:solidFill>
                  <a:srgbClr val="274B5B"/>
                </a:solidFill>
              </a:rPr>
              <a:t>Exécutive Master à Sciences Po Paris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6B0CF11B-D797-45B9-A634-BB40337B8A1D}"/>
              </a:ext>
            </a:extLst>
          </p:cNvPr>
          <p:cNvSpPr txBox="1"/>
          <p:nvPr/>
        </p:nvSpPr>
        <p:spPr>
          <a:xfrm>
            <a:off x="4210899" y="2829820"/>
            <a:ext cx="310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B6183"/>
                </a:solidFill>
              </a:rPr>
              <a:t>Dr. Julien PALLARO</a:t>
            </a:r>
          </a:p>
          <a:p>
            <a:pPr algn="ctr"/>
            <a:r>
              <a:rPr lang="fr-FR" sz="1400" dirty="0">
                <a:solidFill>
                  <a:srgbClr val="274B5B"/>
                </a:solidFill>
              </a:rPr>
              <a:t>Co-fondateur &amp; chirurgien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5DFD21F6-2B8E-4046-AC19-70000917A2D0}"/>
              </a:ext>
            </a:extLst>
          </p:cNvPr>
          <p:cNvSpPr txBox="1"/>
          <p:nvPr/>
        </p:nvSpPr>
        <p:spPr>
          <a:xfrm>
            <a:off x="8984041" y="2577019"/>
            <a:ext cx="310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B6183"/>
                </a:solidFill>
              </a:rPr>
              <a:t>Matthias PERROD</a:t>
            </a:r>
          </a:p>
          <a:p>
            <a:pPr algn="ctr"/>
            <a:r>
              <a:rPr lang="fr-FR" sz="1400" dirty="0">
                <a:solidFill>
                  <a:srgbClr val="274B5B"/>
                </a:solidFill>
              </a:rPr>
              <a:t>Co-fondateur &amp; ingénieur cybersécurité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3F45D11-596E-482E-B17A-C947A208B47A}"/>
              </a:ext>
            </a:extLst>
          </p:cNvPr>
          <p:cNvSpPr txBox="1"/>
          <p:nvPr/>
        </p:nvSpPr>
        <p:spPr>
          <a:xfrm>
            <a:off x="4210899" y="5777897"/>
            <a:ext cx="310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B6183"/>
                </a:solidFill>
              </a:rPr>
              <a:t>Frédéric ARNAUD</a:t>
            </a:r>
          </a:p>
          <a:p>
            <a:pPr algn="ctr"/>
            <a:r>
              <a:rPr lang="fr-FR" sz="1400" dirty="0">
                <a:solidFill>
                  <a:srgbClr val="274B5B"/>
                </a:solidFill>
              </a:rPr>
              <a:t>Associé, Entrepreneur</a:t>
            </a:r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EF906020-34E0-43AE-AE49-B9EB3B095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871" y="103877"/>
            <a:ext cx="2851425" cy="7501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75F72EA-3442-47BB-BF63-A52F46A14FC2}"/>
              </a:ext>
            </a:extLst>
          </p:cNvPr>
          <p:cNvSpPr txBox="1"/>
          <p:nvPr/>
        </p:nvSpPr>
        <p:spPr>
          <a:xfrm>
            <a:off x="0" y="6268079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274B5B"/>
                </a:solidFill>
              </a:rPr>
              <a:t>Conseil scientifique composé de 18 chirurgiens experts</a:t>
            </a:r>
          </a:p>
        </p:txBody>
      </p:sp>
    </p:spTree>
    <p:extLst>
      <p:ext uri="{BB962C8B-B14F-4D97-AF65-F5344CB8AC3E}">
        <p14:creationId xmlns:p14="http://schemas.microsoft.com/office/powerpoint/2010/main" val="30757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AAB9E4-9C1A-4DDF-8123-7865C61EE687}"/>
              </a:ext>
            </a:extLst>
          </p:cNvPr>
          <p:cNvSpPr txBox="1"/>
          <p:nvPr/>
        </p:nvSpPr>
        <p:spPr>
          <a:xfrm>
            <a:off x="0" y="1671790"/>
            <a:ext cx="82631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74B5B"/>
                </a:solidFill>
              </a:rPr>
              <a:t>Mise en évidence de difficultés secondaire aux délais, aux distances, aux identifications des chirurgiens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274B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74B5B"/>
                </a:solidFill>
              </a:rPr>
              <a:t>Permettre de </a:t>
            </a:r>
            <a:r>
              <a:rPr lang="fr-FR" sz="2800" b="1" dirty="0">
                <a:solidFill>
                  <a:srgbClr val="274B5B"/>
                </a:solidFill>
              </a:rPr>
              <a:t>rapprocher la demande d’un patient avec l’expertise d’un chirurgien</a:t>
            </a:r>
            <a:endParaRPr lang="fr-FR" sz="2800" dirty="0">
              <a:solidFill>
                <a:srgbClr val="274B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274B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274B5B"/>
                </a:solidFill>
              </a:rPr>
              <a:t>Fluidifier le parcours en chirurgie </a:t>
            </a:r>
            <a:r>
              <a:rPr lang="fr-FR" sz="2800" dirty="0">
                <a:solidFill>
                  <a:srgbClr val="274B5B"/>
                </a:solidFill>
              </a:rPr>
              <a:t>en évitant tous les obstacles rencontrés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D7BA8C-4DD7-4E0B-BD95-F916FA94F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156" y="2142308"/>
            <a:ext cx="3459060" cy="20897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79CFDAD-CD0C-4F3B-96CD-8658D328480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EB6183"/>
                </a:solidFill>
              </a:rPr>
              <a:t>La mission initiale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6A67A98-21EC-49F2-9949-8E50A351B8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871" y="103877"/>
            <a:ext cx="2851425" cy="7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4A8A2-C799-6645-858D-A0D3F4546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022946-6533-1E4A-9EEF-96F3D34DB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8218DC-5C22-A64F-9DE9-A10CF15009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85"/>
            <a:ext cx="12192000" cy="63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3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41D1232-9CBC-4805-9175-AC808C3D29AC}"/>
              </a:ext>
            </a:extLst>
          </p:cNvPr>
          <p:cNvSpPr txBox="1"/>
          <p:nvPr/>
        </p:nvSpPr>
        <p:spPr>
          <a:xfrm>
            <a:off x="0" y="1115325"/>
            <a:ext cx="12191999" cy="450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74B5B"/>
                </a:solidFill>
              </a:rPr>
              <a:t>Etudier en ligne le cas médical particulier d’un patient et obtenir un avis chirurgical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74B5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74B5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</a:t>
            </a:r>
            <a:r>
              <a:rPr lang="fr-FR" sz="1600" b="1" dirty="0">
                <a:solidFill>
                  <a:srgbClr val="EB6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et sécurisé </a:t>
            </a:r>
            <a:r>
              <a:rPr lang="fr-FR" sz="1600" dirty="0">
                <a:solidFill>
                  <a:srgbClr val="274B5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dossier médical (agréé santé, RGPD)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EB61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Interrogatoire médicale spécifique </a:t>
            </a:r>
            <a:r>
              <a:rPr lang="fr-FR" sz="1600" dirty="0">
                <a:solidFill>
                  <a:srgbClr val="274B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600" b="1" dirty="0">
                <a:solidFill>
                  <a:srgbClr val="EB61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pièces jointes </a:t>
            </a:r>
            <a:r>
              <a:rPr lang="fr-FR" sz="1600" dirty="0">
                <a:solidFill>
                  <a:srgbClr val="274B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chaque spécialité chirurgicale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74B5B"/>
                </a:solidFill>
              </a:rPr>
              <a:t>Retour en </a:t>
            </a:r>
            <a:r>
              <a:rPr lang="fr-FR" sz="1600" b="1" dirty="0">
                <a:solidFill>
                  <a:srgbClr val="EB6183"/>
                </a:solidFill>
              </a:rPr>
              <a:t>moins de 3 jours </a:t>
            </a:r>
            <a:r>
              <a:rPr lang="fr-FR" sz="1600" dirty="0">
                <a:solidFill>
                  <a:srgbClr val="274B5B"/>
                </a:solidFill>
              </a:rPr>
              <a:t>pour la majorité des demandes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274B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274B5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74B5B"/>
                </a:solidFill>
              </a:rPr>
              <a:t>Préparer si besoin la prise en charge chirurgicale à distance</a:t>
            </a:r>
          </a:p>
          <a:p>
            <a:endParaRPr lang="fr-FR" sz="2400" b="1" dirty="0">
              <a:solidFill>
                <a:srgbClr val="274B5B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74B5B"/>
                </a:solidFill>
              </a:rPr>
              <a:t>Téléconsultation / visio avec le chirurgien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74B5B"/>
                </a:solidFill>
              </a:rPr>
              <a:t>Téléconsultation pré-anesthésie </a:t>
            </a:r>
            <a:r>
              <a:rPr lang="fr-FR" sz="1400" i="1" dirty="0">
                <a:solidFill>
                  <a:srgbClr val="274B5B"/>
                </a:solidFill>
              </a:rPr>
              <a:t>(60% des patients ASA 1 ou 2 - Etude Henri Mondor / SFAR 2020)</a:t>
            </a:r>
            <a:endParaRPr lang="fr-FR" sz="1600" i="1" dirty="0">
              <a:solidFill>
                <a:srgbClr val="274B5B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74B5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74B5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600" dirty="0">
                <a:solidFill>
                  <a:srgbClr val="274B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artage de </a:t>
            </a:r>
            <a:r>
              <a:rPr lang="fr-FR" sz="1600" b="1" dirty="0">
                <a:solidFill>
                  <a:srgbClr val="274B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contenus informatifs pour la patient </a:t>
            </a:r>
            <a:r>
              <a:rPr lang="fr-FR" sz="1600" dirty="0">
                <a:solidFill>
                  <a:srgbClr val="274B5B"/>
                </a:solidFill>
              </a:rPr>
              <a:t>: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rgbClr val="274B5B"/>
                </a:solidFill>
              </a:rPr>
              <a:t>Vidéos présentation et préparation intervention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rgbClr val="274B5B"/>
                </a:solidFill>
              </a:rPr>
              <a:t>Interviews chirurgiens / Interviews patients opérés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106CB5-C47A-4F73-AE08-EEEE26AD11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966" y="1789701"/>
            <a:ext cx="3515558" cy="24662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F59715-2FED-47C1-8801-56FD56187D7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EB6183"/>
                </a:solidFill>
              </a:rPr>
              <a:t>La solution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4B5D63-B1AB-459D-B7EE-098E513B2D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871" y="103877"/>
            <a:ext cx="2851425" cy="7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41D1232-9CBC-4805-9175-AC808C3D29AC}"/>
              </a:ext>
            </a:extLst>
          </p:cNvPr>
          <p:cNvSpPr txBox="1"/>
          <p:nvPr/>
        </p:nvSpPr>
        <p:spPr>
          <a:xfrm>
            <a:off x="251884" y="1564289"/>
            <a:ext cx="799547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274B5B"/>
                </a:solidFill>
              </a:rPr>
              <a:t>Les médecins coordonnateurs et les médecins généralistes travaillant en EHPAD font fasse à des </a:t>
            </a:r>
            <a:r>
              <a:rPr lang="fr-FR" sz="2400" b="1" dirty="0">
                <a:solidFill>
                  <a:srgbClr val="274B5B"/>
                </a:solidFill>
              </a:rPr>
              <a:t>difficultés d’adressage</a:t>
            </a:r>
            <a:r>
              <a:rPr lang="fr-FR" sz="2400" dirty="0">
                <a:solidFill>
                  <a:srgbClr val="274B5B"/>
                </a:solidFill>
              </a:rPr>
              <a:t>, de </a:t>
            </a:r>
            <a:r>
              <a:rPr lang="fr-FR" sz="2400" b="1" dirty="0">
                <a:solidFill>
                  <a:srgbClr val="274B5B"/>
                </a:solidFill>
              </a:rPr>
              <a:t>demandes d’avis chirurgical </a:t>
            </a:r>
            <a:r>
              <a:rPr lang="fr-FR" sz="2400" dirty="0">
                <a:solidFill>
                  <a:srgbClr val="274B5B"/>
                </a:solidFill>
              </a:rPr>
              <a:t>et de </a:t>
            </a:r>
            <a:r>
              <a:rPr lang="fr-FR" sz="2400" b="1" dirty="0">
                <a:solidFill>
                  <a:srgbClr val="274B5B"/>
                </a:solidFill>
              </a:rPr>
              <a:t>prise en charge de leurs patients…</a:t>
            </a:r>
            <a:endParaRPr lang="fr-FR" sz="2400" dirty="0">
              <a:solidFill>
                <a:srgbClr val="274B5B"/>
              </a:solidFill>
            </a:endParaRPr>
          </a:p>
          <a:p>
            <a:endParaRPr lang="fr-FR" sz="2200" dirty="0">
              <a:solidFill>
                <a:srgbClr val="274B5B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A4F5F8-E17E-4247-95B2-45D9252B5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355" y="1224670"/>
            <a:ext cx="3615711" cy="308483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F0A44D-F72E-4CE6-BDE1-3D7895E0496C}"/>
              </a:ext>
            </a:extLst>
          </p:cNvPr>
          <p:cNvSpPr txBox="1"/>
          <p:nvPr/>
        </p:nvSpPr>
        <p:spPr>
          <a:xfrm>
            <a:off x="0" y="4475214"/>
            <a:ext cx="121919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EB6183"/>
                </a:solidFill>
              </a:rPr>
              <a:t>En France comme à l’Etranger, vos médecins coordonnateurs et vos médecins traitant peuvent dès aujourd’hui adresser un dossier à nos experts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705A61-900D-407B-9649-6BA5644F674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B6183"/>
                </a:solidFill>
              </a:rPr>
              <a:t>Problématiques en EHPAD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BFABC01-7C82-4147-B1B5-83A4C282A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871" y="103877"/>
            <a:ext cx="2851425" cy="7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5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0F03068-2939-4F0D-AC67-EDD713F85B0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EB6183"/>
                </a:solidFill>
              </a:rPr>
              <a:t>Aujourd’hui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45884E-0B66-4286-9491-5DAD0FFD64DE}"/>
              </a:ext>
            </a:extLst>
          </p:cNvPr>
          <p:cNvSpPr txBox="1"/>
          <p:nvPr/>
        </p:nvSpPr>
        <p:spPr>
          <a:xfrm>
            <a:off x="13280" y="2699430"/>
            <a:ext cx="579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74B5B"/>
                </a:solidFill>
              </a:rPr>
              <a:t>+ de 250 chirurgiens experts </a:t>
            </a:r>
            <a:r>
              <a:rPr lang="fr-FR" sz="2400" dirty="0">
                <a:solidFill>
                  <a:srgbClr val="274B5B"/>
                </a:solidFill>
              </a:rPr>
              <a:t>inscrits </a:t>
            </a:r>
          </a:p>
          <a:p>
            <a:pPr algn="ctr"/>
            <a:r>
              <a:rPr lang="fr-FR" sz="2400" dirty="0">
                <a:solidFill>
                  <a:srgbClr val="274B5B"/>
                </a:solidFill>
              </a:rPr>
              <a:t>et consultables dans toutes les spécialités chirurgicales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98DC2E-0D0C-40A7-A913-67F121230B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409" y="635467"/>
            <a:ext cx="3459060" cy="208972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EE12FE5-5793-45C8-BCE3-009CA0C0118C}"/>
              </a:ext>
            </a:extLst>
          </p:cNvPr>
          <p:cNvSpPr txBox="1"/>
          <p:nvPr/>
        </p:nvSpPr>
        <p:spPr>
          <a:xfrm>
            <a:off x="5807396" y="3129325"/>
            <a:ext cx="617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274B5B"/>
                </a:solidFill>
              </a:rPr>
              <a:t>+ de 14 000 </a:t>
            </a:r>
            <a:r>
              <a:rPr lang="fr-FR" sz="2800" dirty="0">
                <a:solidFill>
                  <a:srgbClr val="274B5B"/>
                </a:solidFill>
              </a:rPr>
              <a:t>patients accompagnés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F287A5B-A1A7-4350-A02E-7CAECDB58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9940" y="924547"/>
            <a:ext cx="6351560" cy="220477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D3D6147-CE4D-427C-B548-51229AB65E9B}"/>
              </a:ext>
            </a:extLst>
          </p:cNvPr>
          <p:cNvSpPr/>
          <p:nvPr/>
        </p:nvSpPr>
        <p:spPr>
          <a:xfrm>
            <a:off x="6565900" y="800633"/>
            <a:ext cx="1244600" cy="584776"/>
          </a:xfrm>
          <a:prstGeom prst="rect">
            <a:avLst/>
          </a:prstGeom>
          <a:solidFill>
            <a:srgbClr val="F8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F28C03-07AC-49BE-99D7-136AA3DCB0DA}"/>
              </a:ext>
            </a:extLst>
          </p:cNvPr>
          <p:cNvSpPr/>
          <p:nvPr/>
        </p:nvSpPr>
        <p:spPr>
          <a:xfrm>
            <a:off x="8983444" y="850532"/>
            <a:ext cx="1455258" cy="584776"/>
          </a:xfrm>
          <a:prstGeom prst="rect">
            <a:avLst/>
          </a:prstGeom>
          <a:solidFill>
            <a:srgbClr val="F8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B0863D-5D4A-4CA0-A5F3-5A0A13B0B22F}"/>
              </a:ext>
            </a:extLst>
          </p:cNvPr>
          <p:cNvSpPr txBox="1"/>
          <p:nvPr/>
        </p:nvSpPr>
        <p:spPr>
          <a:xfrm>
            <a:off x="830404" y="4836176"/>
            <a:ext cx="272915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EB6183"/>
                </a:solidFill>
              </a:rPr>
              <a:t>93% </a:t>
            </a:r>
          </a:p>
          <a:p>
            <a:pPr algn="ctr"/>
            <a:r>
              <a:rPr lang="fr-FR" sz="1900" dirty="0">
                <a:solidFill>
                  <a:srgbClr val="274B5B"/>
                </a:solidFill>
              </a:rPr>
              <a:t>des patients accompagnés recommandent </a:t>
            </a:r>
            <a:r>
              <a:rPr lang="fr-FR" sz="1900" b="1" dirty="0" err="1">
                <a:solidFill>
                  <a:srgbClr val="274B5B"/>
                </a:solidFill>
              </a:rPr>
              <a:t>BforDoc</a:t>
            </a:r>
            <a:r>
              <a:rPr lang="fr-FR" sz="1900" dirty="0">
                <a:solidFill>
                  <a:srgbClr val="274B5B"/>
                </a:solidFill>
              </a:rPr>
              <a:t>*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2E4B7B-D62C-4F9F-A916-EF5A5B289C8A}"/>
              </a:ext>
            </a:extLst>
          </p:cNvPr>
          <p:cNvSpPr txBox="1"/>
          <p:nvPr/>
        </p:nvSpPr>
        <p:spPr>
          <a:xfrm>
            <a:off x="4988792" y="4810974"/>
            <a:ext cx="528732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>
                <a:solidFill>
                  <a:srgbClr val="EB6183"/>
                </a:solidFill>
              </a:rPr>
              <a:t>Yannick.breton@bfordoc.com</a:t>
            </a:r>
            <a:r>
              <a:rPr lang="fr-FR" sz="2800" b="1" dirty="0">
                <a:solidFill>
                  <a:srgbClr val="EB6183"/>
                </a:solidFill>
              </a:rPr>
              <a:t> </a:t>
            </a:r>
          </a:p>
          <a:p>
            <a:pPr algn="ctr"/>
            <a:r>
              <a:rPr lang="fr-FR" sz="1900" dirty="0">
                <a:solidFill>
                  <a:srgbClr val="274B5B"/>
                </a:solidFill>
              </a:rPr>
              <a:t>06 63 54 71 68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159207-8CD9-480C-ACD8-E4D95DDA8467}"/>
              </a:ext>
            </a:extLst>
          </p:cNvPr>
          <p:cNvSpPr txBox="1"/>
          <p:nvPr/>
        </p:nvSpPr>
        <p:spPr>
          <a:xfrm>
            <a:off x="6369371" y="6550223"/>
            <a:ext cx="6174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274B5B"/>
                </a:solidFill>
              </a:rPr>
              <a:t>*enquête réalisée entre juin et août 2020 auprès de 250 patients </a:t>
            </a:r>
            <a:r>
              <a:rPr lang="fr-FR" sz="1400" i="1" dirty="0" err="1">
                <a:solidFill>
                  <a:srgbClr val="274B5B"/>
                </a:solidFill>
              </a:rPr>
              <a:t>BforDoc</a:t>
            </a:r>
            <a:endParaRPr lang="fr-FR" sz="1400" i="1" dirty="0">
              <a:solidFill>
                <a:srgbClr val="274B5B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7D77555-2106-4BEE-8234-56586CD42F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534" y="3912964"/>
            <a:ext cx="1072898" cy="9936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723C60-D4AC-48E4-881E-034F87AC1F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871" y="103877"/>
            <a:ext cx="2851425" cy="7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4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s bfordoc ppt" id="{8F05213D-2303-491C-9DC4-31A589C21D7A}" vid="{4D12D071-7F94-4F01-A0E6-EC94E04389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4423</TotalTime>
  <Words>312</Words>
  <Application>Microsoft Macintosh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Silvestrini</dc:creator>
  <cp:lastModifiedBy>Elisabeth Arnaud</cp:lastModifiedBy>
  <cp:revision>160</cp:revision>
  <cp:lastPrinted>2020-11-03T16:58:08Z</cp:lastPrinted>
  <dcterms:created xsi:type="dcterms:W3CDTF">2020-09-30T12:36:10Z</dcterms:created>
  <dcterms:modified xsi:type="dcterms:W3CDTF">2020-11-03T16:59:32Z</dcterms:modified>
</cp:coreProperties>
</file>