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8" r:id="rId2"/>
    <p:sldId id="469" r:id="rId3"/>
    <p:sldId id="473" r:id="rId4"/>
    <p:sldId id="528" r:id="rId5"/>
    <p:sldId id="529" r:id="rId6"/>
    <p:sldId id="348" r:id="rId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76"/>
    <a:srgbClr val="006983"/>
    <a:srgbClr val="531350"/>
    <a:srgbClr val="BBAB9F"/>
    <a:srgbClr val="979991"/>
    <a:srgbClr val="141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5455" autoAdjust="0"/>
  </p:normalViewPr>
  <p:slideViewPr>
    <p:cSldViewPr snapToGrid="0" snapToObjects="1">
      <p:cViewPr varScale="1">
        <p:scale>
          <a:sx n="124" d="100"/>
          <a:sy n="124" d="100"/>
        </p:scale>
        <p:origin x="1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BA17-3F8B-964C-993F-ACA5FC95CDE7}" type="datetime1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4252-0F79-5D49-9F27-E2F7A2571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404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180D-7A22-2940-8DA8-AF0AE6839B0F}" type="datetime1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E51DF-009B-B743-A541-35B885061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91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9775" y="830263"/>
            <a:ext cx="5557838" cy="4168775"/>
          </a:xfrm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75C08-7EBD-4B23-B1EE-639E791B8641}" type="slidenum">
              <a:rPr lang="fr-FR" smtClean="0">
                <a:latin typeface="Arial" charset="0"/>
                <a:cs typeface="Arial" charset="0"/>
              </a:rPr>
              <a:pPr/>
              <a:t>6</a:t>
            </a:fld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3700" y="3286125"/>
            <a:ext cx="8293100" cy="1470025"/>
          </a:xfrm>
        </p:spPr>
        <p:txBody>
          <a:bodyPr/>
          <a:lstStyle>
            <a:lvl1pPr>
              <a:defRPr b="0" spc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A3176"/>
                </a:solidFill>
              </a:defRPr>
            </a:lvl1pPr>
          </a:lstStyle>
          <a:p>
            <a:fld id="{D52FA5FA-E39D-45B0-860F-476550EB4AC7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1A3176"/>
                </a:solidFill>
              </a:defRPr>
            </a:lvl1pPr>
          </a:lstStyle>
          <a:p>
            <a:r>
              <a:rPr lang="fr-FR"/>
              <a:t>© airinspace 2016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905328" y="876300"/>
            <a:ext cx="23731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A3176"/>
                </a:solidFill>
              </a:rPr>
              <a:t>Contamination control</a:t>
            </a:r>
          </a:p>
          <a:p>
            <a:r>
              <a:rPr lang="fr-FR" sz="1600" dirty="0">
                <a:solidFill>
                  <a:srgbClr val="1A3176"/>
                </a:solidFill>
              </a:rPr>
              <a:t>Healthcare safety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82600" y="3825831"/>
            <a:ext cx="2820936" cy="0"/>
          </a:xfrm>
          <a:prstGeom prst="line">
            <a:avLst/>
          </a:prstGeom>
          <a:ln>
            <a:solidFill>
              <a:srgbClr val="141B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_airinspace 2016_moy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971631"/>
            <a:ext cx="3022600" cy="156019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6908800" y="6108700"/>
            <a:ext cx="1460500" cy="582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A3176"/>
                </a:solidFill>
              </a:defRPr>
            </a:lvl1pPr>
          </a:lstStyle>
          <a:p>
            <a:fld id="{DE96F025-5940-0B4C-94A6-D702B62CDD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3700" y="4775200"/>
            <a:ext cx="8293100" cy="1397000"/>
          </a:xfrm>
        </p:spPr>
        <p:txBody>
          <a:bodyPr/>
          <a:lstStyle>
            <a:lvl1pPr marL="0" indent="0" algn="l">
              <a:buNone/>
              <a:defRPr b="0" spc="0">
                <a:solidFill>
                  <a:srgbClr val="1A31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0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4383-DF59-4B38-BEEA-0B5E9DD6F032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3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21F4-6656-488A-85F0-00C9AFB24B64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9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lia_35183588_XL (2)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167" y="-16984"/>
            <a:ext cx="3836833" cy="68749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fr-FR"/>
              <a:t>© airinspace 2016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B058B0-38E1-1D40-9371-C1FA2C9EDD57}" type="datetime1">
              <a:rPr lang="fr-FR" smtClean="0"/>
              <a:t>29/09/2020</a:t>
            </a:fld>
            <a:endParaRPr lang="fr-FR"/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1A31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6F025-5940-0B4C-94A6-D702B62CDDB0}" type="slidenum">
              <a:rPr lang="fr-FR" smtClean="0">
                <a:solidFill>
                  <a:srgbClr val="141B4D"/>
                </a:solidFill>
              </a:rPr>
              <a:pPr/>
              <a:t>‹N°›</a:t>
            </a:fld>
            <a:endParaRPr lang="fr-FR" dirty="0">
              <a:solidFill>
                <a:srgbClr val="141B4D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9342710" y="63762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10" name="Image 9" descr="Logo_airinspace_CMJN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0" t="26719" r="18792" b="41018"/>
          <a:stretch/>
        </p:blipFill>
        <p:spPr>
          <a:xfrm>
            <a:off x="7249592" y="6083140"/>
            <a:ext cx="1142232" cy="6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7B52-1608-47AE-87EA-188FDC1A4C86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48129" y="0"/>
            <a:ext cx="457200" cy="1417638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448128" y="6356350"/>
            <a:ext cx="457200" cy="501650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527051" y="6505575"/>
            <a:ext cx="324000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41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fld id="{DE96F025-5940-0B4C-94A6-D702B62CDD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rgbClr val="141B4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41B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fld id="{6D694708-9A17-4CDA-BF40-82F45BCB2872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fr-FR"/>
              <a:t>© airinspace 2016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14351" y="6505575"/>
            <a:ext cx="324000" cy="88900"/>
          </a:xfrm>
          <a:prstGeom prst="rect">
            <a:avLst/>
          </a:prstGeom>
          <a:solidFill>
            <a:srgbClr val="979991"/>
          </a:solidFill>
          <a:ln>
            <a:solidFill>
              <a:srgbClr val="9799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41B4D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05328" y="876300"/>
            <a:ext cx="23731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41B4D"/>
                </a:solidFill>
              </a:rPr>
              <a:t>Contamination control</a:t>
            </a:r>
          </a:p>
          <a:p>
            <a:r>
              <a:rPr lang="fr-FR" sz="1600" dirty="0">
                <a:solidFill>
                  <a:srgbClr val="141B4D"/>
                </a:solidFill>
              </a:rPr>
              <a:t>Healthcare safety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48129" y="0"/>
            <a:ext cx="457200" cy="1417638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448128" y="6356350"/>
            <a:ext cx="457200" cy="501650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527051" y="6505575"/>
            <a:ext cx="324000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41B4D"/>
              </a:solidFill>
            </a:endParaRPr>
          </a:p>
        </p:txBody>
      </p:sp>
      <p:pic>
        <p:nvPicPr>
          <p:cNvPr id="7" name="Image 6" descr="Logo_airinspace 2016_grand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500" y="-1"/>
            <a:ext cx="3492500" cy="35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ge produit bleu/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80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80000" y="0"/>
            <a:ext cx="4064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fld id="{DE96F025-5940-0B4C-94A6-D702B62CDD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EB18-66BA-4E84-B427-2E3121234FD8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pic>
        <p:nvPicPr>
          <p:cNvPr id="9" name="Image 8" descr="Logo_airinspace 2016_moy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089837"/>
            <a:ext cx="1100666" cy="5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F96C-4379-406E-BB0E-926E3A821CB9}" type="datetime1">
              <a:rPr lang="fr-FR" smtClean="0"/>
              <a:t>29/09/2020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9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2E02-DD31-4767-A054-A9F08A25F454}" type="datetime1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4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8EE9-7436-40EB-B371-705F7F26631C}" type="datetime1">
              <a:rPr lang="fr-FR" smtClean="0"/>
              <a:t>29/09/2020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Logo_airinspace 2016_grand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699" y="660400"/>
            <a:ext cx="5549306" cy="5294731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3163728" y="300602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0" dirty="0">
                <a:solidFill>
                  <a:srgbClr val="1A3176"/>
                </a:solidFill>
              </a:rPr>
              <a:t>Merci de votre attention</a:t>
            </a:r>
            <a:endParaRPr lang="fr-FR" dirty="0">
              <a:solidFill>
                <a:srgbClr val="1A3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9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7E8-83BA-4B84-A441-FE1059B251A2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4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F625-A025-4BFB-B07B-1D8062B67783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airinspace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F025-5940-0B4C-94A6-D702B62CD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05328" y="388938"/>
            <a:ext cx="778147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05328" y="6356350"/>
            <a:ext cx="97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A3176"/>
                </a:solidFill>
              </a:defRPr>
            </a:lvl1pPr>
          </a:lstStyle>
          <a:p>
            <a:fld id="{4E796E0D-3BA5-4DA0-9E86-3415D51FFD53}" type="datetime1">
              <a:rPr lang="fr-FR" smtClean="0"/>
              <a:t>29/09/2020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399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A3176"/>
                </a:solidFill>
              </a:defRPr>
            </a:lvl1pPr>
          </a:lstStyle>
          <a:p>
            <a:pPr algn="l"/>
            <a:r>
              <a:rPr lang="fr-FR"/>
              <a:t>© airinspace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A3176"/>
                </a:solidFill>
              </a:defRPr>
            </a:lvl1pPr>
          </a:lstStyle>
          <a:p>
            <a:fld id="{DE96F025-5940-0B4C-94A6-D702B62CDD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48128" y="6356350"/>
            <a:ext cx="457200" cy="501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48129" y="0"/>
            <a:ext cx="457200" cy="1417638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448128" y="6356350"/>
            <a:ext cx="457200" cy="501650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527051" y="6505575"/>
            <a:ext cx="324000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41B4D"/>
              </a:solidFill>
            </a:endParaRPr>
          </a:p>
        </p:txBody>
      </p:sp>
      <p:pic>
        <p:nvPicPr>
          <p:cNvPr id="14" name="Image 13" descr="Logo_airinspace 2016_moyen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089837"/>
            <a:ext cx="1100666" cy="5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317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A317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A317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A317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A317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A317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antthony.riallot@airinspac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F13C90-CD52-43CA-9A15-4C59BC673E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391" y="4200787"/>
            <a:ext cx="3429000" cy="3429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3700" y="3855620"/>
            <a:ext cx="6904722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Réunion French Healthcare</a:t>
            </a:r>
            <a:br>
              <a:rPr lang="fr-FR" dirty="0"/>
            </a:br>
            <a:r>
              <a:rPr lang="fr-FR" dirty="0"/>
              <a:t>Le 29 septembre 2020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15C358-1151-4852-9DBA-FC0D688A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86" y="5472374"/>
            <a:ext cx="25241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CA" dirty="0"/>
            </a:br>
            <a:r>
              <a:rPr lang="fr-CA" sz="3200" dirty="0" err="1"/>
              <a:t>airinspace</a:t>
            </a:r>
            <a:r>
              <a:rPr lang="fr-CA" sz="3200" baseline="30000" dirty="0"/>
              <a:t>®</a:t>
            </a:r>
            <a:endParaRPr lang="fr-CA" sz="3200" baseline="30000" dirty="0">
              <a:solidFill>
                <a:srgbClr val="1A317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© airinspace 2020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604" y="1633828"/>
            <a:ext cx="5247074" cy="2237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41B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41B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41B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41B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41B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800" dirty="0">
                <a:solidFill>
                  <a:srgbClr val="1A3176"/>
                </a:solidFill>
              </a:rPr>
              <a:t> </a:t>
            </a:r>
          </a:p>
          <a:p>
            <a:r>
              <a:rPr lang="fr-FR" sz="1800" dirty="0">
                <a:solidFill>
                  <a:srgbClr val="1A3176"/>
                </a:solidFill>
              </a:rPr>
              <a:t>PME française installée à Elancourt (78)</a:t>
            </a:r>
          </a:p>
          <a:p>
            <a:r>
              <a:rPr lang="fr-FR" sz="1800" dirty="0">
                <a:solidFill>
                  <a:srgbClr val="1A3176"/>
                </a:solidFill>
              </a:rPr>
              <a:t>Développe, fabrique en France</a:t>
            </a:r>
          </a:p>
          <a:p>
            <a:r>
              <a:rPr lang="fr-FR" sz="1800" dirty="0">
                <a:solidFill>
                  <a:srgbClr val="1A3176"/>
                </a:solidFill>
              </a:rPr>
              <a:t>Nos produits ont reçu le label </a:t>
            </a:r>
          </a:p>
          <a:p>
            <a:endParaRPr lang="fr-FR" sz="1800" dirty="0">
              <a:solidFill>
                <a:srgbClr val="1A3176"/>
              </a:solidFill>
            </a:endParaRPr>
          </a:p>
          <a:p>
            <a:r>
              <a:rPr lang="fr-FR" sz="1800" dirty="0">
                <a:solidFill>
                  <a:srgbClr val="1A3176"/>
                </a:solidFill>
              </a:rPr>
              <a:t>Leader en France marché de la décontamination mobile de l’air et présents dans 50 pays avec 3 gammes de produits</a:t>
            </a:r>
            <a:br>
              <a:rPr lang="fr-FR" sz="1800" dirty="0">
                <a:solidFill>
                  <a:srgbClr val="1A3176"/>
                </a:solidFill>
              </a:rPr>
            </a:br>
            <a:endParaRPr lang="fr-FR" sz="1800" dirty="0">
              <a:solidFill>
                <a:srgbClr val="1A3176"/>
              </a:solidFill>
            </a:endParaRPr>
          </a:p>
          <a:p>
            <a:endParaRPr lang="fr-FR" sz="1800" dirty="0">
              <a:solidFill>
                <a:srgbClr val="1A3176"/>
              </a:solidFill>
            </a:endParaRP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BC1E342-3BC9-4487-A65C-1EB174FFD5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33" y="4308062"/>
            <a:ext cx="948315" cy="875798"/>
          </a:xfrm>
          <a:prstGeom prst="rect">
            <a:avLst/>
          </a:prstGeom>
        </p:spPr>
      </p:pic>
      <p:pic>
        <p:nvPicPr>
          <p:cNvPr id="8" name="Image 7" descr="Une image contenant texte, signe, dessin&#10;&#10;Description générée automatiquement">
            <a:extLst>
              <a:ext uri="{FF2B5EF4-FFF2-40B4-BE49-F238E27FC236}">
                <a16:creationId xmlns:a16="http://schemas.microsoft.com/office/drawing/2014/main" id="{C835805C-B3BF-4594-8637-89644FE8B7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01" y="4303370"/>
            <a:ext cx="956443" cy="880490"/>
          </a:xfrm>
          <a:prstGeom prst="rect">
            <a:avLst/>
          </a:prstGeom>
        </p:spPr>
      </p:pic>
      <p:pic>
        <p:nvPicPr>
          <p:cNvPr id="10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4A331D6-9EC6-46F3-BCC5-8531A1F616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100" y="2535009"/>
            <a:ext cx="598250" cy="7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CA" sz="2800" dirty="0"/>
            </a:br>
            <a:r>
              <a:rPr lang="fr-FR" sz="2800" dirty="0">
                <a:solidFill>
                  <a:srgbClr val="1A3176"/>
                </a:solidFill>
              </a:rPr>
              <a:t>Unités mobiles de décontamination de l’air</a:t>
            </a:r>
            <a:endParaRPr lang="fr-CA" sz="2800" dirty="0">
              <a:solidFill>
                <a:srgbClr val="1A3176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1A3176"/>
                </a:solidFill>
              </a:rPr>
              <a:t>Technologies </a:t>
            </a:r>
            <a:r>
              <a:rPr lang="fr-FR" sz="1600" dirty="0">
                <a:solidFill>
                  <a:srgbClr val="1A3176"/>
                </a:solidFill>
              </a:rPr>
              <a:t>protégées par </a:t>
            </a:r>
            <a:r>
              <a:rPr lang="fr-FR" sz="1600" dirty="0"/>
              <a:t>des </a:t>
            </a:r>
            <a:r>
              <a:rPr lang="fr-FR" sz="1600" dirty="0">
                <a:solidFill>
                  <a:srgbClr val="1A3176"/>
                </a:solidFill>
              </a:rPr>
              <a:t>brevets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Protection des patients contre microorganismes aéroportés : Hémato, bloc opératoire, réanimation, Maladies Infectieuses, ophtalmo, dentistes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Prévention transmission gouttelettes, aérosols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400" dirty="0"/>
              <a:t>Gestion de travaux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400" dirty="0">
                <a:solidFill>
                  <a:srgbClr val="1A3176"/>
                </a:solidFill>
              </a:rPr>
              <a:t>Rétention des polluants chimiques en endoscopie, laboratoires anapath,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airinspace 2020</a:t>
            </a:r>
          </a:p>
        </p:txBody>
      </p:sp>
      <p:pic>
        <p:nvPicPr>
          <p:cNvPr id="5" name="Image 4" descr="Une image contenant intérieur, lit, pièce, assis&#10;&#10;Description générée automatiquement">
            <a:extLst>
              <a:ext uri="{FF2B5EF4-FFF2-40B4-BE49-F238E27FC236}">
                <a16:creationId xmlns:a16="http://schemas.microsoft.com/office/drawing/2014/main" id="{D95D42F9-DAEA-496D-8E48-0B6C8FBBD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631" y="3600477"/>
            <a:ext cx="1386820" cy="1040115"/>
          </a:xfrm>
          <a:prstGeom prst="rect">
            <a:avLst/>
          </a:prstGeom>
        </p:spPr>
      </p:pic>
      <p:pic>
        <p:nvPicPr>
          <p:cNvPr id="32" name="Image 31" descr="Une image contenant intérieur, plafond, pièce, table&#10;&#10;Description générée automatiquement">
            <a:extLst>
              <a:ext uri="{FF2B5EF4-FFF2-40B4-BE49-F238E27FC236}">
                <a16:creationId xmlns:a16="http://schemas.microsoft.com/office/drawing/2014/main" id="{B49EA051-A41A-439C-838F-A2A6FD2A00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13" y="3602250"/>
            <a:ext cx="1563880" cy="1172910"/>
          </a:xfrm>
          <a:prstGeom prst="rect">
            <a:avLst/>
          </a:prstGeom>
        </p:spPr>
      </p:pic>
      <p:pic>
        <p:nvPicPr>
          <p:cNvPr id="34" name="Image 33" descr="Une image contenant intérieur, vert, assis, bâtiment&#10;&#10;Description générée automatiquement">
            <a:extLst>
              <a:ext uri="{FF2B5EF4-FFF2-40B4-BE49-F238E27FC236}">
                <a16:creationId xmlns:a16="http://schemas.microsoft.com/office/drawing/2014/main" id="{91E285E8-B149-47DE-906C-91DFF8A2E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827" y="3520376"/>
            <a:ext cx="1599972" cy="1200318"/>
          </a:xfrm>
          <a:prstGeom prst="rect">
            <a:avLst/>
          </a:prstGeom>
        </p:spPr>
      </p:pic>
      <p:pic>
        <p:nvPicPr>
          <p:cNvPr id="36" name="Image 35" descr="Une image contenant armoire, cuisine, intérieur, assis&#10;&#10;Description générée automatiquement">
            <a:extLst>
              <a:ext uri="{FF2B5EF4-FFF2-40B4-BE49-F238E27FC236}">
                <a16:creationId xmlns:a16="http://schemas.microsoft.com/office/drawing/2014/main" id="{AF448EFB-1447-4BE4-AF6A-471C924109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01" y="5138378"/>
            <a:ext cx="1407665" cy="105604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060FC3B0-3C02-4F3C-A521-8E300E20FFA7}"/>
              </a:ext>
            </a:extLst>
          </p:cNvPr>
          <p:cNvSpPr txBox="1"/>
          <p:nvPr/>
        </p:nvSpPr>
        <p:spPr>
          <a:xfrm>
            <a:off x="3246435" y="4695675"/>
            <a:ext cx="1689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PLASMAIR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  <a:r>
              <a:rPr lang="fr-FR" sz="900" dirty="0">
                <a:solidFill>
                  <a:srgbClr val="1A3176"/>
                </a:solidFill>
              </a:rPr>
              <a:t> Guardian en réa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AC18811-6F1C-471B-8D48-3893EA941898}"/>
              </a:ext>
            </a:extLst>
          </p:cNvPr>
          <p:cNvSpPr txBox="1"/>
          <p:nvPr/>
        </p:nvSpPr>
        <p:spPr>
          <a:xfrm>
            <a:off x="5052623" y="4907546"/>
            <a:ext cx="17924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PLASMAIR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  <a:r>
              <a:rPr lang="fr-FR" sz="900" dirty="0">
                <a:solidFill>
                  <a:srgbClr val="1A3176"/>
                </a:solidFill>
              </a:rPr>
              <a:t> Guardian au bloc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7445D9A-6721-4633-BD1C-5F980BE01D20}"/>
              </a:ext>
            </a:extLst>
          </p:cNvPr>
          <p:cNvSpPr txBox="1"/>
          <p:nvPr/>
        </p:nvSpPr>
        <p:spPr>
          <a:xfrm>
            <a:off x="3331631" y="6262358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>
                <a:solidFill>
                  <a:srgbClr val="1A3176"/>
                </a:solidFill>
              </a:rPr>
              <a:t>eCHEM</a:t>
            </a:r>
            <a:r>
              <a:rPr lang="fr-FR" sz="900" dirty="0">
                <a:solidFill>
                  <a:srgbClr val="1A3176"/>
                </a:solidFill>
              </a:rPr>
              <a:t> Sentinel en endoscopie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AF43E75-BC51-482D-B126-9A9D6D0FD32F}"/>
              </a:ext>
            </a:extLst>
          </p:cNvPr>
          <p:cNvSpPr txBox="1"/>
          <p:nvPr/>
        </p:nvSpPr>
        <p:spPr>
          <a:xfrm>
            <a:off x="7002757" y="4807199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HEPA Guardian dans un couloir</a:t>
            </a:r>
          </a:p>
        </p:txBody>
      </p:sp>
      <p:pic>
        <p:nvPicPr>
          <p:cNvPr id="45" name="Image 44" descr="Une image contenant intérieur, plafond, cuisine, table&#10;&#10;Description générée automatiquement">
            <a:extLst>
              <a:ext uri="{FF2B5EF4-FFF2-40B4-BE49-F238E27FC236}">
                <a16:creationId xmlns:a16="http://schemas.microsoft.com/office/drawing/2014/main" id="{2A393015-1AD6-476C-8AA6-D8315CB528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540" y="5349678"/>
            <a:ext cx="1641466" cy="12311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F488645F-EEE2-47DD-BC8B-FCC562C097FB}"/>
              </a:ext>
            </a:extLst>
          </p:cNvPr>
          <p:cNvSpPr txBox="1"/>
          <p:nvPr/>
        </p:nvSpPr>
        <p:spPr>
          <a:xfrm>
            <a:off x="5052623" y="4907546"/>
            <a:ext cx="1734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PLASMAIR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  <a:r>
              <a:rPr lang="fr-FR" sz="900" dirty="0">
                <a:solidFill>
                  <a:srgbClr val="1A3176"/>
                </a:solidFill>
              </a:rPr>
              <a:t> Guardian au bloc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B8ABDD6-25BE-449E-9FA2-1F81C75024DB}"/>
              </a:ext>
            </a:extLst>
          </p:cNvPr>
          <p:cNvSpPr txBox="1"/>
          <p:nvPr/>
        </p:nvSpPr>
        <p:spPr>
          <a:xfrm>
            <a:off x="5233949" y="6603386"/>
            <a:ext cx="20489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PLASMAIR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  <a:r>
              <a:rPr lang="fr-FR" sz="900" dirty="0">
                <a:solidFill>
                  <a:srgbClr val="1A3176"/>
                </a:solidFill>
              </a:rPr>
              <a:t> C2010 cabinet dentaire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DC71314E-458B-4115-99C6-B64C2EBCC8F0}"/>
              </a:ext>
            </a:extLst>
          </p:cNvPr>
          <p:cNvGrpSpPr/>
          <p:nvPr/>
        </p:nvGrpSpPr>
        <p:grpSpPr>
          <a:xfrm>
            <a:off x="197704" y="3602250"/>
            <a:ext cx="3289597" cy="2592360"/>
            <a:chOff x="197704" y="2133031"/>
            <a:chExt cx="4879960" cy="4061579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2BD923B9-ADBE-425B-A718-762A23B5D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964" y="2748976"/>
              <a:ext cx="1124549" cy="1192076"/>
            </a:xfrm>
            <a:prstGeom prst="rect">
              <a:avLst/>
            </a:prstGeom>
          </p:spPr>
        </p:pic>
        <p:sp>
          <p:nvSpPr>
            <p:cNvPr id="53" name="Organigramme : Connecteur page suivante 52">
              <a:extLst>
                <a:ext uri="{FF2B5EF4-FFF2-40B4-BE49-F238E27FC236}">
                  <a16:creationId xmlns:a16="http://schemas.microsoft.com/office/drawing/2014/main" id="{1E25193C-25AC-4439-A6BE-B6DAF7BCADD0}"/>
                </a:ext>
              </a:extLst>
            </p:cNvPr>
            <p:cNvSpPr/>
            <p:nvPr/>
          </p:nvSpPr>
          <p:spPr>
            <a:xfrm>
              <a:off x="197704" y="2175667"/>
              <a:ext cx="1411449" cy="648072"/>
            </a:xfrm>
            <a:prstGeom prst="flowChartOffpageConnector">
              <a:avLst/>
            </a:prstGeom>
            <a:solidFill>
              <a:srgbClr val="BDE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>
                  <a:solidFill>
                    <a:srgbClr val="000000"/>
                  </a:solidFill>
                </a:rPr>
                <a:t>Destruction microbiologique</a:t>
              </a:r>
            </a:p>
          </p:txBody>
        </p:sp>
        <p:sp>
          <p:nvSpPr>
            <p:cNvPr id="55" name="Organigramme : Connecteur page suivante 54">
              <a:extLst>
                <a:ext uri="{FF2B5EF4-FFF2-40B4-BE49-F238E27FC236}">
                  <a16:creationId xmlns:a16="http://schemas.microsoft.com/office/drawing/2014/main" id="{979176F1-255D-4F65-9993-F8AC0B2B5146}"/>
                </a:ext>
              </a:extLst>
            </p:cNvPr>
            <p:cNvSpPr/>
            <p:nvPr/>
          </p:nvSpPr>
          <p:spPr>
            <a:xfrm>
              <a:off x="2016347" y="2161209"/>
              <a:ext cx="1025745" cy="648072"/>
            </a:xfrm>
            <a:prstGeom prst="flowChartOffpageConnector">
              <a:avLst/>
            </a:prstGeom>
            <a:solidFill>
              <a:srgbClr val="B7D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>
                  <a:solidFill>
                    <a:srgbClr val="000000"/>
                  </a:solidFill>
                </a:rPr>
                <a:t>Filtration HEPA</a:t>
              </a:r>
            </a:p>
          </p:txBody>
        </p:sp>
        <p:sp>
          <p:nvSpPr>
            <p:cNvPr id="57" name="Organigramme : Connecteur page suivante 56">
              <a:extLst>
                <a:ext uri="{FF2B5EF4-FFF2-40B4-BE49-F238E27FC236}">
                  <a16:creationId xmlns:a16="http://schemas.microsoft.com/office/drawing/2014/main" id="{E9B7B988-70E9-4048-A499-75B780BC29FB}"/>
                </a:ext>
              </a:extLst>
            </p:cNvPr>
            <p:cNvSpPr/>
            <p:nvPr/>
          </p:nvSpPr>
          <p:spPr>
            <a:xfrm>
              <a:off x="3552664" y="2133031"/>
              <a:ext cx="1063503" cy="615945"/>
            </a:xfrm>
            <a:prstGeom prst="flowChartOffpageConnector">
              <a:avLst/>
            </a:prstGeom>
            <a:solidFill>
              <a:srgbClr val="CB28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800" dirty="0">
                  <a:solidFill>
                    <a:schemeClr val="bg1"/>
                  </a:solidFill>
                </a:rPr>
                <a:t>Adsorption chimique</a:t>
              </a:r>
            </a:p>
            <a:p>
              <a:pPr algn="ctr"/>
              <a:endParaRPr lang="fr-FR" sz="1400" dirty="0">
                <a:solidFill>
                  <a:srgbClr val="000000"/>
                </a:solidFill>
              </a:endParaRPr>
            </a:p>
          </p:txBody>
        </p:sp>
        <p:pic>
          <p:nvPicPr>
            <p:cNvPr id="59" name="Picture 2" descr="\\172.20.1.51\documents\Marketing &amp; Communication\Public\002_Communication\002.1_Photos\PA C2010\Plasmair C2010 3 quarts gauche.jpg">
              <a:extLst>
                <a:ext uri="{FF2B5EF4-FFF2-40B4-BE49-F238E27FC236}">
                  <a16:creationId xmlns:a16="http://schemas.microsoft.com/office/drawing/2014/main" id="{29726CEF-B095-4A20-829C-925052FBA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40" y="5332503"/>
              <a:ext cx="864096" cy="508040"/>
            </a:xfrm>
            <a:prstGeom prst="rect">
              <a:avLst/>
            </a:prstGeom>
            <a:noFill/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F10FDAA4-D827-4B99-9A9B-627E30724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257" y="3755923"/>
              <a:ext cx="824315" cy="355177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0D449C17-0F57-468A-9047-530357A36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4017" y="5016884"/>
              <a:ext cx="870954" cy="348009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5818FCA8-A4D7-4F26-B114-BCBC9666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191" y="4283604"/>
              <a:ext cx="571400" cy="360986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DE7BF406-D41B-4C76-B846-C6443920D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2350" y="5676242"/>
              <a:ext cx="554492" cy="350304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B0E67790-E0EC-412D-A3D7-2587FA3F9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08" y="5840543"/>
              <a:ext cx="809998" cy="309754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9FC9510B-4A31-46DC-BE85-7525B63B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925" y="3883501"/>
              <a:ext cx="988907" cy="378946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37BDEBFF-173B-4F3F-AF58-69BE6E77A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97" y="5044830"/>
              <a:ext cx="781716" cy="299245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ACF7FF17-06AD-4F4B-918D-97261459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435" y="4254382"/>
              <a:ext cx="1038215" cy="802332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4A4E1AF7-42FB-40FB-BF9D-B2A7FA986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868" y="4067678"/>
              <a:ext cx="1228269" cy="949206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9DA08E3B-5523-48D0-AE8E-22622210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6701" y="4665338"/>
              <a:ext cx="1286951" cy="994556"/>
            </a:xfrm>
            <a:prstGeom prst="rect">
              <a:avLst/>
            </a:prstGeom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1D32010B-F4C8-4396-93F6-7697C4654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806" y="2708074"/>
              <a:ext cx="1355912" cy="1047849"/>
            </a:xfrm>
            <a:prstGeom prst="rect">
              <a:avLst/>
            </a:prstGeom>
          </p:spPr>
        </p:pic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C0C36729-084C-4F4D-9DC3-1827C6E85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4144" y="5160124"/>
              <a:ext cx="1723520" cy="969480"/>
            </a:xfrm>
            <a:prstGeom prst="rect">
              <a:avLst/>
            </a:prstGeom>
          </p:spPr>
        </p:pic>
        <p:pic>
          <p:nvPicPr>
            <p:cNvPr id="85" name="Image 84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id="{5C4464AC-54E2-4A87-9BAE-3AA147E9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6161" y="6020268"/>
              <a:ext cx="794334" cy="174342"/>
            </a:xfrm>
            <a:prstGeom prst="rect">
              <a:avLst/>
            </a:prstGeom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21195921-374C-430B-876F-1EEF21994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1337" y="2896870"/>
              <a:ext cx="766464" cy="117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2800" dirty="0"/>
              <a:t>Environnements protecteurs modulaires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Tentes/bulles pour patients immunodéprimés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Chambre modulaire en pression positive pour patients fragiles, la mise en conformité de laboratoire (FIV) 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Chambre modulaire en pression négative pour isolement de patients infectieux ( COVID, Tuberculoses, BMR)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airinspace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619D25-EA70-4A36-891F-9F5BB24D02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741" y="3486493"/>
            <a:ext cx="1620962" cy="9117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4C9DC3-8DCC-46F6-9C6C-16867D7E2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820" y="4642343"/>
            <a:ext cx="902223" cy="2849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3EC0DE-D0DD-44DF-84F3-1E90FCFBA7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12" y="4642343"/>
            <a:ext cx="872858" cy="2335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CC9002-ED05-40C5-8842-78993BEF9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70" y="6142215"/>
            <a:ext cx="872858" cy="2335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10FEB1-78B8-4D1F-A417-5978AEA98F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15" y="4958287"/>
            <a:ext cx="1146844" cy="11113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A2509C-3743-4FC5-BA9C-02D02B69C8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15" y="3486493"/>
            <a:ext cx="950775" cy="1077893"/>
          </a:xfrm>
          <a:prstGeom prst="rect">
            <a:avLst/>
          </a:prstGeom>
        </p:spPr>
      </p:pic>
      <p:pic>
        <p:nvPicPr>
          <p:cNvPr id="20" name="Image 19" descr="Une image contenant intérieur, plafond, fenêtre, pièce&#10;&#10;Description générée automatiquement">
            <a:extLst>
              <a:ext uri="{FF2B5EF4-FFF2-40B4-BE49-F238E27FC236}">
                <a16:creationId xmlns:a16="http://schemas.microsoft.com/office/drawing/2014/main" id="{2FC9D591-7A4B-461D-A31D-1FB7A4193A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42" y="3078341"/>
            <a:ext cx="2114298" cy="911791"/>
          </a:xfrm>
          <a:prstGeom prst="rect">
            <a:avLst/>
          </a:prstGeom>
        </p:spPr>
      </p:pic>
      <p:pic>
        <p:nvPicPr>
          <p:cNvPr id="22" name="Image 21" descr="Une image contenant intérieur, pièce, fenêtre, petit&#10;&#10;Description générée automatiquement">
            <a:extLst>
              <a:ext uri="{FF2B5EF4-FFF2-40B4-BE49-F238E27FC236}">
                <a16:creationId xmlns:a16="http://schemas.microsoft.com/office/drawing/2014/main" id="{CFB1347B-930E-402E-AB62-B2797E7BCA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21" y="3043507"/>
            <a:ext cx="2290194" cy="1717646"/>
          </a:xfrm>
          <a:prstGeom prst="rect">
            <a:avLst/>
          </a:prstGeom>
        </p:spPr>
      </p:pic>
      <p:pic>
        <p:nvPicPr>
          <p:cNvPr id="28" name="Image 27" descr="Une image contenant intérieur, bâtiment, fenêtre, plancher&#10;&#10;Description générée automatiquement">
            <a:extLst>
              <a:ext uri="{FF2B5EF4-FFF2-40B4-BE49-F238E27FC236}">
                <a16:creationId xmlns:a16="http://schemas.microsoft.com/office/drawing/2014/main" id="{D1A802EC-69DD-487E-AF92-FF7A69C42A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152" y="4579340"/>
            <a:ext cx="2412302" cy="135692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181B9A8-FB99-431B-85C4-85BEB26B679B}"/>
              </a:ext>
            </a:extLst>
          </p:cNvPr>
          <p:cNvSpPr txBox="1"/>
          <p:nvPr/>
        </p:nvSpPr>
        <p:spPr>
          <a:xfrm>
            <a:off x="6882112" y="4852579"/>
            <a:ext cx="1491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Patient sous IMMUNAIR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1696740-96A6-41EA-A9F4-A6CCB1C7061F}"/>
              </a:ext>
            </a:extLst>
          </p:cNvPr>
          <p:cNvSpPr txBox="1"/>
          <p:nvPr/>
        </p:nvSpPr>
        <p:spPr>
          <a:xfrm>
            <a:off x="4077751" y="4044155"/>
            <a:ext cx="15295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Intérieur d’un IMMUNAIR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0261074-4F0B-47EE-8A8E-1F2BDF3771D8}"/>
              </a:ext>
            </a:extLst>
          </p:cNvPr>
          <p:cNvSpPr txBox="1"/>
          <p:nvPr/>
        </p:nvSpPr>
        <p:spPr>
          <a:xfrm>
            <a:off x="3701957" y="5990283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1A3176"/>
                </a:solidFill>
              </a:rPr>
              <a:t>BIOCAIR</a:t>
            </a:r>
            <a:r>
              <a:rPr lang="fr-FR" sz="900" baseline="30000" dirty="0">
                <a:solidFill>
                  <a:srgbClr val="1A3176"/>
                </a:solidFill>
              </a:rPr>
              <a:t>®</a:t>
            </a:r>
            <a:r>
              <a:rPr lang="fr-FR" sz="900" dirty="0">
                <a:solidFill>
                  <a:srgbClr val="1A3176"/>
                </a:solidFill>
              </a:rPr>
              <a:t> : Transformation de 2 chambres standard en </a:t>
            </a:r>
            <a:br>
              <a:rPr lang="fr-FR" sz="900" dirty="0">
                <a:solidFill>
                  <a:srgbClr val="1A3176"/>
                </a:solidFill>
              </a:rPr>
            </a:br>
            <a:r>
              <a:rPr lang="fr-FR" sz="900" dirty="0">
                <a:solidFill>
                  <a:srgbClr val="1A3176"/>
                </a:solidFill>
              </a:rPr>
              <a:t>chambre à pression positive en hématologie </a:t>
            </a:r>
          </a:p>
        </p:txBody>
      </p:sp>
    </p:spTree>
    <p:extLst>
      <p:ext uri="{BB962C8B-B14F-4D97-AF65-F5344CB8AC3E}">
        <p14:creationId xmlns:p14="http://schemas.microsoft.com/office/powerpoint/2010/main" val="15244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CA" sz="2800" dirty="0"/>
            </a:br>
            <a:r>
              <a:rPr lang="fr-FR" sz="2800" dirty="0">
                <a:solidFill>
                  <a:srgbClr val="1A3176"/>
                </a:solidFill>
              </a:rPr>
              <a:t>Désinfections des surfaces par voie aérienne</a:t>
            </a:r>
            <a:br>
              <a:rPr lang="fr-FR" sz="2800" dirty="0">
                <a:solidFill>
                  <a:srgbClr val="1A3176"/>
                </a:solidFill>
              </a:rPr>
            </a:br>
            <a:endParaRPr lang="fr-CA" sz="2800" dirty="0">
              <a:solidFill>
                <a:srgbClr val="1A3176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Désinfection des chambres à la sortie des patients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>
                <a:solidFill>
                  <a:srgbClr val="1A3176"/>
                </a:solidFill>
              </a:rPr>
              <a:t>En routine en fin de programme opératoire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Animalerie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sz="1600" dirty="0"/>
              <a:t>Mise à blanc de laboratoire</a:t>
            </a:r>
            <a:endParaRPr lang="fr-FR" sz="1600" dirty="0">
              <a:solidFill>
                <a:srgbClr val="1A317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airinspace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1B59768-8A55-4FF6-878B-45ADFB216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8" y="3274234"/>
            <a:ext cx="1044539" cy="587727"/>
          </a:xfrm>
          <a:prstGeom prst="rect">
            <a:avLst/>
          </a:prstGeom>
          <a:ln w="38100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11304C-CD20-4D28-A322-D7F37E964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1" y="3953275"/>
            <a:ext cx="655717" cy="3987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251E83-92E6-4BB6-A45C-64A0F5009A27}"/>
              </a:ext>
            </a:extLst>
          </p:cNvPr>
          <p:cNvSpPr/>
          <p:nvPr/>
        </p:nvSpPr>
        <p:spPr>
          <a:xfrm>
            <a:off x="1853701" y="3911946"/>
            <a:ext cx="1630569" cy="8801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fr-FR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Validé contre</a:t>
            </a:r>
          </a:p>
          <a:p>
            <a:pPr algn="ctr"/>
            <a:r>
              <a:rPr lang="fr-FR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les virus</a:t>
            </a:r>
          </a:p>
          <a:p>
            <a:pPr algn="ctr"/>
            <a:r>
              <a:rPr lang="fr-FR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NF T-72 281</a:t>
            </a:r>
          </a:p>
        </p:txBody>
      </p:sp>
      <p:pic>
        <p:nvPicPr>
          <p:cNvPr id="18" name="Image 17" descr="Une image contenant intérieur, assis, table, petit&#10;&#10;Description générée automatiquement">
            <a:extLst>
              <a:ext uri="{FF2B5EF4-FFF2-40B4-BE49-F238E27FC236}">
                <a16:creationId xmlns:a16="http://schemas.microsoft.com/office/drawing/2014/main" id="{2AC69451-E86F-4755-AEF3-BF32E497B4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72" y="4620978"/>
            <a:ext cx="1838000" cy="103369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028A99F-2EC9-4527-9BD9-822B308569CA}"/>
              </a:ext>
            </a:extLst>
          </p:cNvPr>
          <p:cNvSpPr txBox="1"/>
          <p:nvPr/>
        </p:nvSpPr>
        <p:spPr>
          <a:xfrm>
            <a:off x="1172488" y="4861370"/>
            <a:ext cx="99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Chariot </a:t>
            </a:r>
            <a:br>
              <a:rPr lang="fr-FR" sz="1000" b="1" dirty="0"/>
            </a:br>
            <a:r>
              <a:rPr lang="fr-FR" sz="1000" b="1" dirty="0"/>
              <a:t>désinfection</a:t>
            </a:r>
          </a:p>
          <a:p>
            <a:r>
              <a:rPr lang="fr-FR" sz="1000" b="1" dirty="0"/>
              <a:t>des surfaces </a:t>
            </a:r>
            <a:br>
              <a:rPr lang="fr-FR" sz="1000" b="1" dirty="0"/>
            </a:br>
            <a:r>
              <a:rPr lang="fr-FR" sz="1000" b="1" dirty="0"/>
              <a:t>tout en un </a:t>
            </a:r>
          </a:p>
        </p:txBody>
      </p:sp>
      <p:pic>
        <p:nvPicPr>
          <p:cNvPr id="24" name="Image 23" descr="Une image contenant intérieur, assis, table, évier&#10;&#10;Description générée automatiquement">
            <a:extLst>
              <a:ext uri="{FF2B5EF4-FFF2-40B4-BE49-F238E27FC236}">
                <a16:creationId xmlns:a16="http://schemas.microsoft.com/office/drawing/2014/main" id="{BAAFB6CC-9DB8-4806-9F9C-A8C669D881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79" y="2475432"/>
            <a:ext cx="1638999" cy="2185332"/>
          </a:xfrm>
          <a:prstGeom prst="rect">
            <a:avLst/>
          </a:prstGeom>
        </p:spPr>
      </p:pic>
      <p:pic>
        <p:nvPicPr>
          <p:cNvPr id="26" name="Image 25" descr="Une image contenant intérieur, cuisine, table, réfrigérateur&#10;&#10;Description générée automatiquement">
            <a:extLst>
              <a:ext uri="{FF2B5EF4-FFF2-40B4-BE49-F238E27FC236}">
                <a16:creationId xmlns:a16="http://schemas.microsoft.com/office/drawing/2014/main" id="{40521EA0-9393-49B7-B06D-75C2D34A62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053" y="2475432"/>
            <a:ext cx="1673747" cy="1255310"/>
          </a:xfrm>
          <a:prstGeom prst="rect">
            <a:avLst/>
          </a:prstGeom>
        </p:spPr>
      </p:pic>
      <p:pic>
        <p:nvPicPr>
          <p:cNvPr id="28" name="Image 27" descr="Une image contenant intérieur, personne, assis, table&#10;&#10;Description générée automatiquement">
            <a:extLst>
              <a:ext uri="{FF2B5EF4-FFF2-40B4-BE49-F238E27FC236}">
                <a16:creationId xmlns:a16="http://schemas.microsoft.com/office/drawing/2014/main" id="{3E1DBEFF-6CFB-4E32-BEAC-6A57FEA397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86" y="4352036"/>
            <a:ext cx="1405680" cy="187424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9F4B590-8579-4F47-ABBE-0CC03B1A9D20}"/>
              </a:ext>
            </a:extLst>
          </p:cNvPr>
          <p:cNvSpPr txBox="1"/>
          <p:nvPr/>
        </p:nvSpPr>
        <p:spPr>
          <a:xfrm>
            <a:off x="6949679" y="3806410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1A3176"/>
                </a:solidFill>
              </a:rPr>
              <a:t>Désinfection en réanimation avec </a:t>
            </a:r>
            <a:br>
              <a:rPr lang="fr-FR" sz="1000" dirty="0">
                <a:solidFill>
                  <a:srgbClr val="1A3176"/>
                </a:solidFill>
              </a:rPr>
            </a:br>
            <a:r>
              <a:rPr lang="fr-FR" sz="1000" dirty="0">
                <a:solidFill>
                  <a:srgbClr val="1A3176"/>
                </a:solidFill>
              </a:rPr>
              <a:t>RHEA Compact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D4762A-D051-4D64-98E8-5B65FB869454}"/>
              </a:ext>
            </a:extLst>
          </p:cNvPr>
          <p:cNvSpPr txBox="1"/>
          <p:nvPr/>
        </p:nvSpPr>
        <p:spPr>
          <a:xfrm>
            <a:off x="4024390" y="4729026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1A3176"/>
                </a:solidFill>
              </a:rPr>
              <a:t>Désinfection salle de scanner avec </a:t>
            </a:r>
            <a:br>
              <a:rPr lang="fr-FR" sz="1000" dirty="0">
                <a:solidFill>
                  <a:srgbClr val="1A3176"/>
                </a:solidFill>
              </a:rPr>
            </a:br>
            <a:r>
              <a:rPr lang="fr-FR" sz="1000" dirty="0">
                <a:solidFill>
                  <a:srgbClr val="1A3176"/>
                </a:solidFill>
              </a:rPr>
              <a:t>RHEA Compact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761D4D3-6415-43CD-91F1-631034D4F036}"/>
              </a:ext>
            </a:extLst>
          </p:cNvPr>
          <p:cNvSpPr txBox="1"/>
          <p:nvPr/>
        </p:nvSpPr>
        <p:spPr>
          <a:xfrm>
            <a:off x="5484402" y="6265383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1A3176"/>
                </a:solidFill>
              </a:rPr>
              <a:t>Désinfection des ambulances avec </a:t>
            </a:r>
            <a:br>
              <a:rPr lang="fr-FR" sz="1000" dirty="0">
                <a:solidFill>
                  <a:srgbClr val="1A3176"/>
                </a:solidFill>
              </a:rPr>
            </a:br>
            <a:r>
              <a:rPr lang="fr-FR" sz="1000" dirty="0">
                <a:solidFill>
                  <a:srgbClr val="1A3176"/>
                </a:solidFill>
              </a:rPr>
              <a:t>RHEA Compact </a:t>
            </a:r>
          </a:p>
        </p:txBody>
      </p:sp>
    </p:spTree>
    <p:extLst>
      <p:ext uri="{BB962C8B-B14F-4D97-AF65-F5344CB8AC3E}">
        <p14:creationId xmlns:p14="http://schemas.microsoft.com/office/powerpoint/2010/main" val="6475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83258" y="4784233"/>
            <a:ext cx="6500812" cy="2824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62" b="1" i="1" kern="0" dirty="0">
              <a:solidFill>
                <a:srgbClr val="17375D"/>
              </a:solidFill>
              <a:latin typeface="+mj-lt"/>
            </a:endParaRPr>
          </a:p>
          <a:p>
            <a:pPr>
              <a:defRPr/>
            </a:pPr>
            <a:endParaRPr lang="en-US" sz="1662" b="1" kern="0" dirty="0">
              <a:solidFill>
                <a:srgbClr val="17375D"/>
              </a:solidFill>
              <a:latin typeface="+mj-lt"/>
            </a:endParaRPr>
          </a:p>
          <a:p>
            <a:pPr>
              <a:defRPr/>
            </a:pPr>
            <a:endParaRPr lang="en-US" sz="1662" b="1" kern="0" dirty="0">
              <a:solidFill>
                <a:srgbClr val="17375D"/>
              </a:solidFill>
              <a:latin typeface="+mj-lt"/>
            </a:endParaRPr>
          </a:p>
          <a:p>
            <a:pPr>
              <a:defRPr/>
            </a:pPr>
            <a:endParaRPr lang="en-US" sz="1662" b="1" kern="0" dirty="0">
              <a:solidFill>
                <a:srgbClr val="17375D"/>
              </a:solidFill>
              <a:latin typeface="+mj-lt"/>
            </a:endParaRPr>
          </a:p>
          <a:p>
            <a:pPr>
              <a:defRPr/>
            </a:pPr>
            <a:r>
              <a:rPr lang="en-US" sz="1600" b="1" kern="0" dirty="0" err="1">
                <a:solidFill>
                  <a:srgbClr val="17375D"/>
                </a:solidFill>
              </a:rPr>
              <a:t>Visitez</a:t>
            </a:r>
            <a:r>
              <a:rPr lang="en-US" sz="1600" b="1" kern="0" dirty="0">
                <a:solidFill>
                  <a:srgbClr val="17375D"/>
                </a:solidFill>
              </a:rPr>
              <a:t> </a:t>
            </a:r>
            <a:r>
              <a:rPr lang="en-US" sz="1600" b="1" kern="0" dirty="0" err="1">
                <a:solidFill>
                  <a:srgbClr val="17375D"/>
                </a:solidFill>
              </a:rPr>
              <a:t>notre</a:t>
            </a:r>
            <a:r>
              <a:rPr lang="en-US" sz="1600" b="1" kern="0" dirty="0">
                <a:solidFill>
                  <a:srgbClr val="17375D"/>
                </a:solidFill>
              </a:rPr>
              <a:t> site internet www.airinspace.com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Nom: Pierre-Anthony Riallot	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E-mail: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pierreantthony.riallot@airinspace.com</a:t>
            </a:r>
            <a:r>
              <a:rPr lang="en-US" sz="1200" dirty="0">
                <a:solidFill>
                  <a:srgbClr val="002060"/>
                </a:solidFill>
              </a:rPr>
              <a:t> 		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1A3176"/>
                </a:solidFill>
              </a:rPr>
              <a:t>Tel: 07 60 98 48 69</a:t>
            </a:r>
          </a:p>
          <a:p>
            <a:pPr>
              <a:defRPr/>
            </a:pPr>
            <a:endParaRPr lang="en-US" sz="1477" i="1" dirty="0"/>
          </a:p>
          <a:p>
            <a:pPr>
              <a:defRPr/>
            </a:pPr>
            <a:endParaRPr lang="en-US" sz="1477" i="1" dirty="0"/>
          </a:p>
          <a:p>
            <a:pPr>
              <a:defRPr/>
            </a:pPr>
            <a:endParaRPr lang="en-US" sz="1477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1477" dirty="0"/>
          </a:p>
        </p:txBody>
      </p:sp>
    </p:spTree>
    <p:extLst>
      <p:ext uri="{BB962C8B-B14F-4D97-AF65-F5344CB8AC3E}">
        <p14:creationId xmlns:p14="http://schemas.microsoft.com/office/powerpoint/2010/main" val="37637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BFD96C4F-62FE-414F-BC03-B796850FABB1}" vid="{E94D33CE-BD34-48C6-A297-C14140EFA30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318</Words>
  <Application>Microsoft Macintosh PowerPoint</Application>
  <PresentationFormat>Affichage à l'écran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Réunion French Healthcare Le 29 septembre 2020 </vt:lpstr>
      <vt:lpstr> airinspace®</vt:lpstr>
      <vt:lpstr> Unités mobiles de décontamination de l’air</vt:lpstr>
      <vt:lpstr>Environnements protecteurs modulaires</vt:lpstr>
      <vt:lpstr> Désinfections des surfaces par voie aérienne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French Healthcare Le 13 mars 2020 </dc:title>
  <dc:creator>Isabelle Vezole</dc:creator>
  <cp:lastModifiedBy>Elisabeth Arnaud</cp:lastModifiedBy>
  <cp:revision>20</cp:revision>
  <dcterms:created xsi:type="dcterms:W3CDTF">2020-03-12T16:46:29Z</dcterms:created>
  <dcterms:modified xsi:type="dcterms:W3CDTF">2020-09-29T16:00:19Z</dcterms:modified>
</cp:coreProperties>
</file>