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21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1E772-1E03-524F-B4DB-B2E05EAF3F13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0CB4C-89CA-7847-AAFA-52E27D709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24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D0CB4C-89CA-7847-AAFA-52E27D7090A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445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D0CB4C-89CA-7847-AAFA-52E27D7090A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11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9CC67A-2E8C-B24D-BC3D-281FD7AA4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9F9899-82E6-EF4E-AA67-72A8360E86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9E1A17-6A7E-CD4B-8E0F-EE09DB90F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1698DA-0937-3241-923C-1BAD8D847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993F38-D135-E247-95A3-EB197EFC1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63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73DBC-4322-5F45-A245-B2A5CAE07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59C26B0-343D-394D-8A3B-9AAAC76E7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36A85B-7203-2F4D-82CF-3997BDDD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414434-85E2-B848-A6DD-EE0EE003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738D38-693A-6341-8344-C15BDC33C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10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34E72C1-09DD-824A-90FF-A79782287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CBE4C0-59D0-5543-A200-9CF17FCF3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D97760-3408-DB44-9A60-3F57F4F5B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0928F7-7A61-4240-ABF1-7D808CF96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7C6EB5-DC90-7449-9E33-A7F30DCAC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66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D5640-9CAB-804C-85EB-AFCA4436D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939486-50BF-7B40-B7FE-3AFCFC47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C18AFD-3AEF-BB4C-940A-95F420059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EFF97C-B5DF-6145-99A7-DD12B44C7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6E6525-6D06-2D41-8F7F-17AD4D0DF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5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39F33B-1991-9541-B2D8-5DAC1808C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9E592C-4800-F941-BAD2-C21B2A559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44D4AF-80E7-8742-BC57-3CFF6AFB4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5D32FE-F832-7146-895D-49788E602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AAC654-4A95-6B4A-9735-5B10671A7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84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299D3-1653-ED43-AB39-41A60D96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A864CC-BC00-0948-BD87-D9129694BD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628D77-2A05-2A4A-B1F1-240E18179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E69F52-03FE-DE48-A702-80E8757F4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05CB74-468C-7C45-89D4-A19438A5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850CF3-DDC5-9B44-A42B-DAB8B214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38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34CFB9-2141-0C42-8B25-1F06681E2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0D7786-A6A4-1445-A9E4-82BAB893C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59268C-BF6D-6B48-B088-ECEA5E09C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5840E43-BC31-EB4C-A809-6A20397CCF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8A7400-3858-0949-9C38-921C7576D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22B191-56E3-3846-A750-F885AEA5F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ECD3F23-FFF9-0D43-96C4-FADAA511D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E026E5B-32F3-5248-A6D5-168359BA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37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0D69E9-828B-D14B-A679-2848FDBB7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5F8E5FF-73B6-E943-AF53-EA7640ED9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286741A-DC11-194D-88FB-4244CB64C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552EC6E-5E6A-1B42-9A82-99DB59AD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94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76FEF21-16A8-1F44-9514-02BFF7DB0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B91A7BB-8CF3-2A46-B5EB-3150296B6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005536-2FE8-0048-B5C2-893CD2A0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29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9323C4-BFDB-4844-94B8-7A4B96957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2FBC6D-AF12-2B48-B057-7B6E01654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CF528F-34EB-0F42-9AD1-6596FFD1A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F00BAD-DC6C-7247-8D4C-3E4740AA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483A2C-51B5-DE4E-95C6-7C6283665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B08907-3185-5846-97BD-29E255F2A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00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15630A-7879-4B4F-9045-20C7977DF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C0ED5AC-F9B6-AC46-9808-C0F9EBC0E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66CE3E-2608-A248-999F-EB7560127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63B0B3-7651-CC45-AFE3-CF50DC447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B91DF0-F54E-874D-BD6B-4DFC142E6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DDF41E-42B2-BD4A-9F63-DEDFF6534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47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79A711-050F-AB4B-A6E2-E357FE687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430C6B-C85F-234A-8E90-D93D31DD4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F733DE-4933-6E40-8035-00D9B14A1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4B91A-8BC9-314C-A54E-1760FFB0DD55}" type="datetimeFigureOut">
              <a:rPr lang="fr-FR" smtClean="0"/>
              <a:t>30/09/2020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2E3376-AC47-7E48-BF6B-C7AEC5C31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46BC39-23F3-7544-B099-97D1FF64D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8329C-7502-7843-A9E5-1254C6BF8A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95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fouet, ustensiles de cuisine&#10;&#10;Description générée automatiquement">
            <a:extLst>
              <a:ext uri="{FF2B5EF4-FFF2-40B4-BE49-F238E27FC236}">
                <a16:creationId xmlns:a16="http://schemas.microsoft.com/office/drawing/2014/main" id="{4330AB00-EDFA-D347-A3BC-EF03794509F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duotone>
              <a:prstClr val="black"/>
              <a:srgbClr val="512F6C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4E032DC-FE9D-FB47-B30B-794A0E3BCB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65255" y="1535904"/>
            <a:ext cx="3423040" cy="349715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F672731-81C3-7848-9EBC-3A86C392CA36}"/>
              </a:ext>
            </a:extLst>
          </p:cNvPr>
          <p:cNvSpPr/>
          <p:nvPr/>
        </p:nvSpPr>
        <p:spPr>
          <a:xfrm>
            <a:off x="1348886" y="507450"/>
            <a:ext cx="6739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512F6C"/>
                </a:solidFill>
                <a:latin typeface="Poppins Medium" pitchFamily="2" charset="77"/>
                <a:cs typeface="Poppins Medium" pitchFamily="2" charset="77"/>
              </a:rPr>
              <a:t>MEMBRES DU GROUPE AMW HEALTH INVESTMENT</a:t>
            </a:r>
            <a:endParaRPr lang="fr-FR" sz="2400" dirty="0">
              <a:solidFill>
                <a:srgbClr val="512F6C"/>
              </a:solidFill>
              <a:latin typeface="Poppins Medium" pitchFamily="2" charset="77"/>
              <a:cs typeface="Poppins Medium" pitchFamily="2" charset="77"/>
            </a:endParaRPr>
          </a:p>
        </p:txBody>
      </p:sp>
      <p:pic>
        <p:nvPicPr>
          <p:cNvPr id="8" name="Image 7" descr="Une image contenant texte, carte de visite&#10;&#10;Description générée automatiquement">
            <a:extLst>
              <a:ext uri="{FF2B5EF4-FFF2-40B4-BE49-F238E27FC236}">
                <a16:creationId xmlns:a16="http://schemas.microsoft.com/office/drawing/2014/main" id="{E15ACC5A-794D-5744-8F83-A02CCA75815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326" y="507449"/>
            <a:ext cx="461665" cy="46166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0C75DB5-88F0-3745-8A97-18EEC7D9EC0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382"/>
          <a:stretch/>
        </p:blipFill>
        <p:spPr>
          <a:xfrm>
            <a:off x="1013937" y="1607387"/>
            <a:ext cx="3498390" cy="349715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986EDAD-8D6D-F240-B760-C42EE1F9031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0516"/>
          <a:stretch/>
        </p:blipFill>
        <p:spPr>
          <a:xfrm>
            <a:off x="7787801" y="1824942"/>
            <a:ext cx="3125343" cy="3497154"/>
          </a:xfrm>
          <a:prstGeom prst="rect">
            <a:avLst/>
          </a:prstGeom>
        </p:spPr>
      </p:pic>
      <p:sp>
        <p:nvSpPr>
          <p:cNvPr id="11" name="Espace réservé du numéro de diapositive 2">
            <a:extLst>
              <a:ext uri="{FF2B5EF4-FFF2-40B4-BE49-F238E27FC236}">
                <a16:creationId xmlns:a16="http://schemas.microsoft.com/office/drawing/2014/main" id="{DD2BE650-33E3-2D43-90EA-D4B619DA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51279"/>
            <a:ext cx="12192000" cy="453991"/>
          </a:xfrm>
        </p:spPr>
        <p:txBody>
          <a:bodyPr/>
          <a:lstStyle/>
          <a:p>
            <a:pPr algn="ctr"/>
            <a:r>
              <a:rPr lang="fr-FR" sz="900" b="1" i="1" dirty="0">
                <a:solidFill>
                  <a:srgbClr val="68216C"/>
                </a:solidFill>
                <a:latin typeface="Raleway" panose="020B0503030101060003" pitchFamily="34" charset="77"/>
              </a:rPr>
              <a:t>GROUPE AMW HEALTH INVESTMENT 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2F10375D-0557-3F4C-B886-C0560DFA87F0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69401" y="255485"/>
            <a:ext cx="10922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19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6C86A4C-2531-5E45-B4D7-99219635FAF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75789"/>
            <a:ext cx="12192000" cy="7010649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469B2A68-6EBA-CB4E-B318-8E48D9CF9AB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" y="-75790"/>
            <a:ext cx="12192000" cy="701064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578D766-AE37-DF4C-BA44-82755199FF4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6476027" y="2341796"/>
            <a:ext cx="5336234" cy="156930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3960D1E-842F-D64A-8F9B-7B0CCAE1C889}"/>
              </a:ext>
            </a:extLst>
          </p:cNvPr>
          <p:cNvSpPr/>
          <p:nvPr/>
        </p:nvSpPr>
        <p:spPr>
          <a:xfrm>
            <a:off x="1139791" y="2341791"/>
            <a:ext cx="5336236" cy="156931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95A82D7-A1C0-F54C-BC09-10A2E8813F4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265470" y="3911099"/>
            <a:ext cx="5336234" cy="156930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ADE60A7-E118-8249-B551-A13610A7D763}"/>
              </a:ext>
            </a:extLst>
          </p:cNvPr>
          <p:cNvSpPr/>
          <p:nvPr/>
        </p:nvSpPr>
        <p:spPr>
          <a:xfrm>
            <a:off x="5601704" y="3906194"/>
            <a:ext cx="5336236" cy="156931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F8477C-6170-4E4F-B9DD-D3154939B530}"/>
              </a:ext>
            </a:extLst>
          </p:cNvPr>
          <p:cNvSpPr/>
          <p:nvPr/>
        </p:nvSpPr>
        <p:spPr>
          <a:xfrm>
            <a:off x="1348886" y="507450"/>
            <a:ext cx="3472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t>LE RECONDITIONNEMENT</a:t>
            </a:r>
            <a:endParaRPr lang="fr-FR" sz="2400" dirty="0">
              <a:solidFill>
                <a:schemeClr val="bg1"/>
              </a:solidFill>
              <a:latin typeface="Poppins Medium" pitchFamily="2" charset="77"/>
              <a:cs typeface="Poppins Medium" pitchFamily="2" charset="77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AE8A19EC-64B6-7C46-ABDB-12EEE1E4B5DB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5885" y="502535"/>
            <a:ext cx="407812" cy="40781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8CBB57A-F633-E342-8016-A68C9AA72DE4}"/>
              </a:ext>
            </a:extLst>
          </p:cNvPr>
          <p:cNvSpPr/>
          <p:nvPr/>
        </p:nvSpPr>
        <p:spPr>
          <a:xfrm rot="5400000">
            <a:off x="5691079" y="2770939"/>
            <a:ext cx="8098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i="0" u="none" strike="noStrike" dirty="0">
                <a:solidFill>
                  <a:srgbClr val="68216C"/>
                </a:solidFill>
                <a:effectLst/>
                <a:latin typeface="Raleway" panose="020B0503030101060003" pitchFamily="34" charset="77"/>
              </a:rPr>
              <a:t>01</a:t>
            </a:r>
            <a:endParaRPr lang="fr-FR" sz="4400" b="1" dirty="0">
              <a:solidFill>
                <a:srgbClr val="68216C"/>
              </a:solidFill>
              <a:latin typeface="Raleway" panose="020B0503030101060003" pitchFamily="34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19DCC6-0AD1-D64F-A587-35D759DD77A2}"/>
              </a:ext>
            </a:extLst>
          </p:cNvPr>
          <p:cNvSpPr/>
          <p:nvPr/>
        </p:nvSpPr>
        <p:spPr>
          <a:xfrm rot="5400000">
            <a:off x="10997602" y="2716550"/>
            <a:ext cx="8499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i="0" u="none" strike="noStrike" dirty="0">
                <a:solidFill>
                  <a:schemeClr val="bg1"/>
                </a:solidFill>
                <a:effectLst/>
                <a:latin typeface="Raleway" panose="020B0503030101060003" pitchFamily="34" charset="77"/>
              </a:rPr>
              <a:t>02</a:t>
            </a:r>
            <a:endParaRPr lang="fr-FR" sz="4400" b="1" dirty="0">
              <a:solidFill>
                <a:schemeClr val="bg1"/>
              </a:solidFill>
              <a:latin typeface="Raleway" panose="020B0503030101060003" pitchFamily="34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35B8304-F7E2-D945-876F-A3AEF2E53D26}"/>
              </a:ext>
            </a:extLst>
          </p:cNvPr>
          <p:cNvSpPr/>
          <p:nvPr/>
        </p:nvSpPr>
        <p:spPr>
          <a:xfrm rot="5400000">
            <a:off x="4689552" y="4314830"/>
            <a:ext cx="8451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i="0" u="none" strike="noStrike" dirty="0">
                <a:solidFill>
                  <a:schemeClr val="bg1"/>
                </a:solidFill>
                <a:effectLst/>
                <a:latin typeface="Raleway" panose="020B0503030101060003" pitchFamily="34" charset="77"/>
              </a:rPr>
              <a:t>03</a:t>
            </a:r>
            <a:endParaRPr lang="fr-FR" sz="4400" b="1" dirty="0">
              <a:solidFill>
                <a:schemeClr val="bg1"/>
              </a:solidFill>
              <a:latin typeface="Raleway" panose="020B0503030101060003" pitchFamily="34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673E23-F707-2744-A66E-5B177095747D}"/>
              </a:ext>
            </a:extLst>
          </p:cNvPr>
          <p:cNvSpPr/>
          <p:nvPr/>
        </p:nvSpPr>
        <p:spPr>
          <a:xfrm rot="5400000">
            <a:off x="10021778" y="4355786"/>
            <a:ext cx="8531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i="0" u="none" strike="noStrike" dirty="0">
                <a:solidFill>
                  <a:srgbClr val="68216C"/>
                </a:solidFill>
                <a:effectLst/>
                <a:latin typeface="Raleway" panose="020B0503030101060003" pitchFamily="34" charset="77"/>
              </a:rPr>
              <a:t>04</a:t>
            </a:r>
            <a:endParaRPr lang="fr-FR" sz="4400" b="1" dirty="0">
              <a:solidFill>
                <a:srgbClr val="68216C"/>
              </a:solidFill>
              <a:latin typeface="Raleway" panose="020B0503030101060003" pitchFamily="34" charset="77"/>
            </a:endParaRPr>
          </a:p>
        </p:txBody>
      </p:sp>
      <p:sp>
        <p:nvSpPr>
          <p:cNvPr id="23" name="Espace réservé du numéro de diapositive 2">
            <a:extLst>
              <a:ext uri="{FF2B5EF4-FFF2-40B4-BE49-F238E27FC236}">
                <a16:creationId xmlns:a16="http://schemas.microsoft.com/office/drawing/2014/main" id="{98B74206-BF8C-0D4A-B02C-75F6CF55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51279"/>
            <a:ext cx="12192000" cy="453991"/>
          </a:xfrm>
        </p:spPr>
        <p:txBody>
          <a:bodyPr/>
          <a:lstStyle/>
          <a:p>
            <a:pPr algn="ctr"/>
            <a:r>
              <a:rPr lang="fr-FR" sz="900" b="1" i="1" dirty="0">
                <a:solidFill>
                  <a:schemeClr val="bg1"/>
                </a:solidFill>
                <a:latin typeface="Raleway" panose="020B0503030101060003" pitchFamily="34" charset="77"/>
              </a:rPr>
              <a:t>GROUPE AMW HEALTH INVESTMENT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89D3958-D777-D140-98B2-11E3208931B6}"/>
              </a:ext>
            </a:extLst>
          </p:cNvPr>
          <p:cNvSpPr txBox="1"/>
          <p:nvPr/>
        </p:nvSpPr>
        <p:spPr>
          <a:xfrm>
            <a:off x="1134809" y="2946901"/>
            <a:ext cx="469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68216C"/>
                </a:solidFill>
                <a:latin typeface="Raleway" panose="020B0503030101060003" pitchFamily="34" charset="77"/>
              </a:rPr>
              <a:t>RÉDUCTION DES BUDGETS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45153BC-D73E-A942-95D7-2D6AF5CAC2F4}"/>
              </a:ext>
            </a:extLst>
          </p:cNvPr>
          <p:cNvSpPr txBox="1"/>
          <p:nvPr/>
        </p:nvSpPr>
        <p:spPr>
          <a:xfrm>
            <a:off x="6480718" y="2710951"/>
            <a:ext cx="47921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Raleway" panose="020B0503030101060003" pitchFamily="34" charset="77"/>
              </a:rPr>
              <a:t>ACCÈS AUX PRODUITS 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Raleway" panose="020B0503030101060003" pitchFamily="34" charset="77"/>
              </a:rPr>
              <a:t>HAUTE TECHNOLOGIE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CBCDE7A-E07D-AC49-BF3B-D8F019682301}"/>
              </a:ext>
            </a:extLst>
          </p:cNvPr>
          <p:cNvSpPr txBox="1"/>
          <p:nvPr/>
        </p:nvSpPr>
        <p:spPr>
          <a:xfrm>
            <a:off x="265467" y="4266482"/>
            <a:ext cx="45922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Raleway" panose="020B0503030101060003" pitchFamily="34" charset="77"/>
              </a:rPr>
              <a:t>STOCK DE MATÉRIEL 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Raleway" panose="020B0503030101060003" pitchFamily="34" charset="77"/>
              </a:rPr>
              <a:t>DISPONIBLE EN </a:t>
            </a:r>
            <a:r>
              <a:rPr lang="fr-FR" sz="3200" b="1" dirty="0">
                <a:solidFill>
                  <a:schemeClr val="bg1"/>
                </a:solidFill>
                <a:latin typeface="Raleway" panose="020B0503030101060003" pitchFamily="34" charset="77"/>
              </a:rPr>
              <a:t>🇫🇷</a:t>
            </a:r>
            <a:endParaRPr lang="fr-FR" sz="2400" b="1" dirty="0">
              <a:solidFill>
                <a:schemeClr val="bg1"/>
              </a:solidFill>
              <a:latin typeface="Raleway" panose="020B0503030101060003" pitchFamily="34" charset="77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0323203-870E-0F48-8FEF-8E1BD74CE0EE}"/>
              </a:ext>
            </a:extLst>
          </p:cNvPr>
          <p:cNvSpPr txBox="1"/>
          <p:nvPr/>
        </p:nvSpPr>
        <p:spPr>
          <a:xfrm>
            <a:off x="5703905" y="4417340"/>
            <a:ext cx="4592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68216C"/>
                </a:solidFill>
                <a:latin typeface="Raleway" panose="020B0503030101060003" pitchFamily="34" charset="77"/>
              </a:rPr>
              <a:t>IMPACT POSITIF </a:t>
            </a:r>
          </a:p>
          <a:p>
            <a:pPr algn="ctr"/>
            <a:r>
              <a:rPr lang="fr-FR" sz="2400" b="1" dirty="0">
                <a:solidFill>
                  <a:srgbClr val="68216C"/>
                </a:solidFill>
                <a:latin typeface="Raleway" panose="020B0503030101060003" pitchFamily="34" charset="77"/>
              </a:rPr>
              <a:t>POUR LA PLANÈTE </a:t>
            </a:r>
          </a:p>
        </p:txBody>
      </p:sp>
    </p:spTree>
    <p:extLst>
      <p:ext uri="{BB962C8B-B14F-4D97-AF65-F5344CB8AC3E}">
        <p14:creationId xmlns:p14="http://schemas.microsoft.com/office/powerpoint/2010/main" val="2892277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24">
            <a:extLst>
              <a:ext uri="{FF2B5EF4-FFF2-40B4-BE49-F238E27FC236}">
                <a16:creationId xmlns:a16="http://schemas.microsoft.com/office/drawing/2014/main" id="{0E90A4D1-9ED7-F344-A54D-C2305EE33C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97"/>
          <a:stretch/>
        </p:blipFill>
        <p:spPr>
          <a:xfrm>
            <a:off x="10310" y="1283"/>
            <a:ext cx="12180166" cy="6851633"/>
          </a:xfrm>
          <a:prstGeom prst="rect">
            <a:avLst/>
          </a:prstGeom>
        </p:spPr>
      </p:pic>
      <p:sp>
        <p:nvSpPr>
          <p:cNvPr id="20" name="Rectangle 1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A70C6436-A167-7F49-AA36-8AC77AC5EAE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310" y="1"/>
            <a:ext cx="12192000" cy="688278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34CEBA6-4BFA-2A4F-92C0-2571036887F0}"/>
              </a:ext>
            </a:extLst>
          </p:cNvPr>
          <p:cNvSpPr/>
          <p:nvPr/>
        </p:nvSpPr>
        <p:spPr>
          <a:xfrm>
            <a:off x="962810" y="4503382"/>
            <a:ext cx="5336236" cy="156931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0EFB9C03-ADA1-AA42-B48F-B74301A7FCD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962812" y="2932791"/>
            <a:ext cx="5336234" cy="156930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1F9FD91-9A59-1A45-A903-631C442C5A10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6986" y="3499732"/>
            <a:ext cx="435423" cy="435423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A16300CC-0E05-F242-AD5D-3CFDFABC24C4}"/>
              </a:ext>
            </a:extLst>
          </p:cNvPr>
          <p:cNvSpPr txBox="1"/>
          <p:nvPr/>
        </p:nvSpPr>
        <p:spPr>
          <a:xfrm>
            <a:off x="1088510" y="4518519"/>
            <a:ext cx="52193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68216C"/>
                </a:solidFill>
                <a:latin typeface="Raleway" panose="020B0503030101060003" pitchFamily="34" charset="77"/>
              </a:rPr>
              <a:t>Le reconditionnement est au cœur de la logique circulaire ; il répond à un </a:t>
            </a:r>
            <a:r>
              <a:rPr lang="fr-FR" b="1" dirty="0">
                <a:solidFill>
                  <a:srgbClr val="68216C"/>
                </a:solidFill>
                <a:latin typeface="Raleway" panose="020B0503030101060003" pitchFamily="34" charset="77"/>
              </a:rPr>
              <a:t>véritable défi social </a:t>
            </a:r>
            <a:r>
              <a:rPr lang="fr-FR" dirty="0">
                <a:solidFill>
                  <a:srgbClr val="68216C"/>
                </a:solidFill>
                <a:latin typeface="Raleway" panose="020B0503030101060003" pitchFamily="34" charset="77"/>
              </a:rPr>
              <a:t>qui est </a:t>
            </a:r>
            <a:r>
              <a:rPr lang="fr-FR" b="1" dirty="0">
                <a:solidFill>
                  <a:srgbClr val="68216C"/>
                </a:solidFill>
                <a:latin typeface="Raleway" panose="020B0503030101060003" pitchFamily="34" charset="77"/>
              </a:rPr>
              <a:t>d’accélérer la transition vers un mode de production et de consommation plus raisonnable.</a:t>
            </a:r>
          </a:p>
          <a:p>
            <a:br>
              <a:rPr lang="fr-FR" dirty="0">
                <a:solidFill>
                  <a:srgbClr val="68216C"/>
                </a:solidFill>
                <a:latin typeface="Raleway" panose="020B0503030101060003" pitchFamily="34" charset="77"/>
              </a:rPr>
            </a:br>
            <a:endParaRPr lang="fr-FR" dirty="0">
              <a:solidFill>
                <a:srgbClr val="68216C"/>
              </a:solidFill>
              <a:latin typeface="Raleway" panose="020B0503030101060003" pitchFamily="34" charset="77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BB3A3DB-0229-D540-AB15-2C264A8FF008}"/>
              </a:ext>
            </a:extLst>
          </p:cNvPr>
          <p:cNvSpPr txBox="1"/>
          <p:nvPr/>
        </p:nvSpPr>
        <p:spPr>
          <a:xfrm>
            <a:off x="1646584" y="3428358"/>
            <a:ext cx="6125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Raleway" panose="020B0503030101060003" pitchFamily="34" charset="77"/>
              </a:rPr>
              <a:t>ECONOMIE CIRCULAIRE</a:t>
            </a:r>
          </a:p>
        </p:txBody>
      </p:sp>
      <p:sp>
        <p:nvSpPr>
          <p:cNvPr id="26" name="Espace réservé du numéro de diapositive 2">
            <a:extLst>
              <a:ext uri="{FF2B5EF4-FFF2-40B4-BE49-F238E27FC236}">
                <a16:creationId xmlns:a16="http://schemas.microsoft.com/office/drawing/2014/main" id="{1B23A255-C4BE-9E42-83F8-1F4683B3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51279"/>
            <a:ext cx="12192000" cy="453991"/>
          </a:xfrm>
        </p:spPr>
        <p:txBody>
          <a:bodyPr/>
          <a:lstStyle/>
          <a:p>
            <a:pPr algn="ctr"/>
            <a:r>
              <a:rPr lang="fr-FR" sz="900" b="1" i="1" dirty="0">
                <a:solidFill>
                  <a:schemeClr val="bg1"/>
                </a:solidFill>
                <a:latin typeface="Raleway" panose="020B0503030101060003" pitchFamily="34" charset="77"/>
              </a:rPr>
              <a:t>GROUPE AMW HEALTH INVESTMENT </a:t>
            </a:r>
          </a:p>
        </p:txBody>
      </p:sp>
    </p:spTree>
    <p:extLst>
      <p:ext uri="{BB962C8B-B14F-4D97-AF65-F5344CB8AC3E}">
        <p14:creationId xmlns:p14="http://schemas.microsoft.com/office/powerpoint/2010/main" val="15304535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81</Words>
  <Application>Microsoft Macintosh PowerPoint</Application>
  <PresentationFormat>Grand écran</PresentationFormat>
  <Paragraphs>21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Poppins Medium</vt:lpstr>
      <vt:lpstr>Raleway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Armaury Masbernat</dc:creator>
  <cp:lastModifiedBy>Elisabeth Arnaud</cp:lastModifiedBy>
  <cp:revision>5</cp:revision>
  <dcterms:created xsi:type="dcterms:W3CDTF">2020-09-28T12:26:28Z</dcterms:created>
  <dcterms:modified xsi:type="dcterms:W3CDTF">2020-09-30T12:04:03Z</dcterms:modified>
</cp:coreProperties>
</file>